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2" r:id="rId1"/>
  </p:sldMasterIdLst>
  <p:notesMasterIdLst>
    <p:notesMasterId r:id="rId14"/>
  </p:notesMasterIdLst>
  <p:handoutMasterIdLst>
    <p:handoutMasterId r:id="rId15"/>
  </p:handoutMasterIdLst>
  <p:sldIdLst>
    <p:sldId id="781" r:id="rId2"/>
    <p:sldId id="800" r:id="rId3"/>
    <p:sldId id="782" r:id="rId4"/>
    <p:sldId id="784" r:id="rId5"/>
    <p:sldId id="785" r:id="rId6"/>
    <p:sldId id="786" r:id="rId7"/>
    <p:sldId id="787" r:id="rId8"/>
    <p:sldId id="788" r:id="rId9"/>
    <p:sldId id="789" r:id="rId10"/>
    <p:sldId id="790" r:id="rId11"/>
    <p:sldId id="792" r:id="rId12"/>
    <p:sldId id="799" r:id="rId13"/>
  </p:sldIdLst>
  <p:sldSz cx="9144000" cy="6858000" type="screen4x3"/>
  <p:notesSz cx="6858000" cy="9144000"/>
  <p:embeddedFontLst>
    <p:embeddedFont>
      <p:font typeface="SimSun" pitchFamily="2" charset="-122"/>
      <p:regular r:id="rId16"/>
    </p:embeddedFont>
    <p:embeddedFont>
      <p:font typeface="Helvetica" pitchFamily="34" charset="0"/>
      <p:regular r:id="rId17"/>
      <p:bold r:id="rId18"/>
      <p:italic r:id="rId19"/>
      <p:boldItalic r:id="rId20"/>
    </p:embeddedFont>
    <p:embeddedFont>
      <p:font typeface="Arial Black" pitchFamily="34" charset="0"/>
      <p:bold r:id="rId21"/>
    </p:embeddedFont>
  </p:embeddedFontLst>
  <p:custShowLst>
    <p:custShow name="Custom Show 1" id="0">
      <p:sldLst/>
    </p:custShow>
    <p:custShow name="Custom Show 2" id="1">
      <p:sldLst/>
    </p:custShow>
  </p:custShowLst>
  <p:custDataLst>
    <p:tags r:id="rId22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  <a:srgbClr val="008000"/>
    <a:srgbClr val="66CCFF"/>
    <a:srgbClr val="FFFF99"/>
    <a:srgbClr val="FFFF66"/>
    <a:srgbClr val="FFFF00"/>
    <a:srgbClr val="003399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81432" autoAdjust="0"/>
  </p:normalViewPr>
  <p:slideViewPr>
    <p:cSldViewPr>
      <p:cViewPr varScale="1">
        <p:scale>
          <a:sx n="69" d="100"/>
          <a:sy n="69" d="100"/>
        </p:scale>
        <p:origin x="-516" y="-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1956" y="-108"/>
      </p:cViewPr>
      <p:guideLst>
        <p:guide orient="horz" pos="2880"/>
        <p:guide pos="2160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gs" Target="tags/tag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5" Type="http://schemas.openxmlformats.org/officeDocument/2006/relationships/slide" Target="slides/slide5.xml"/><Relationship Id="rId4" Type="http://schemas.openxmlformats.org/officeDocument/2006/relationships/slide" Target="slides/slide4.xml"/><Relationship Id="rId9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None/>
              <a:defRPr sz="1200" i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None/>
              <a:defRPr sz="1200" i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None/>
              <a:defRPr sz="1200" i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None/>
              <a:defRPr sz="1200" i="0"/>
            </a:lvl1pPr>
          </a:lstStyle>
          <a:p>
            <a:pPr>
              <a:defRPr/>
            </a:pPr>
            <a:fld id="{B455596C-3472-4C29-B15D-74EECEECED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05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 b="0" i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 b="0" i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34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 b="0" i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 b="0" i="0">
                <a:latin typeface="Times New Roman" pitchFamily="18" charset="0"/>
              </a:defRPr>
            </a:lvl1pPr>
          </a:lstStyle>
          <a:p>
            <a:pPr>
              <a:defRPr/>
            </a:pPr>
            <a:fld id="{EDD4004B-2AFA-4FC7-A60D-0D200C03C03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31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 means we write, Use means we use…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6F0406-41C2-4FAE-BCF7-071990D789C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6642100"/>
            <a:ext cx="9144000" cy="215900"/>
          </a:xfrm>
          <a:prstGeom prst="rect">
            <a:avLst/>
          </a:prstGeom>
          <a:gradFill rotWithShape="0">
            <a:gsLst>
              <a:gs pos="0">
                <a:srgbClr val="2A6AB3">
                  <a:gamma/>
                  <a:shade val="37647"/>
                  <a:invGamma/>
                </a:srgbClr>
              </a:gs>
              <a:gs pos="100000">
                <a:srgbClr val="2A6AB3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20000"/>
              </a:spcBef>
              <a:buClr>
                <a:srgbClr val="52ADE7"/>
              </a:buClr>
              <a:buFont typeface="Wingdings" pitchFamily="2" charset="2"/>
              <a:buNone/>
              <a:defRPr/>
            </a:pPr>
            <a:endParaRPr lang="en-US" sz="3000" b="0" i="0"/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6197600" y="6643688"/>
            <a:ext cx="245268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spcBef>
                <a:spcPct val="50000"/>
              </a:spcBef>
              <a:defRPr/>
            </a:pPr>
            <a:r>
              <a:rPr lang="de-CH" sz="900" b="0" i="0">
                <a:solidFill>
                  <a:schemeClr val="bg1"/>
                </a:solidFill>
              </a:rPr>
              <a:t>22.9.2004</a:t>
            </a:r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127500"/>
            <a:ext cx="9144000" cy="2513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215900"/>
          </a:xfrm>
          <a:prstGeom prst="rect">
            <a:avLst/>
          </a:prstGeom>
          <a:gradFill rotWithShape="0">
            <a:gsLst>
              <a:gs pos="0">
                <a:srgbClr val="2A6AB3"/>
              </a:gs>
              <a:gs pos="100000">
                <a:srgbClr val="2A6AB3">
                  <a:gamma/>
                  <a:shade val="4549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en-US"/>
          </a:p>
        </p:txBody>
      </p:sp>
      <p:pic>
        <p:nvPicPr>
          <p:cNvPr id="8" name="Picture 8" descr="Logo_ETH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750" y="404813"/>
            <a:ext cx="1714500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9"/>
          <p:cNvSpPr>
            <a:spLocks noChangeArrowheads="1"/>
          </p:cNvSpPr>
          <p:nvPr userDrawn="1"/>
        </p:nvSpPr>
        <p:spPr bwMode="auto">
          <a:xfrm>
            <a:off x="7816850" y="6577013"/>
            <a:ext cx="606425" cy="2254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343" tIns="44379" rIns="90343" bIns="44379">
            <a:spAutoFit/>
          </a:bodyPr>
          <a:lstStyle/>
          <a:p>
            <a:pPr algn="r" defTabSz="912813" eaLnBrk="0" hangingPunct="0">
              <a:defRPr/>
            </a:pPr>
            <a:r>
              <a:rPr lang="en-US" sz="900" b="0" i="0">
                <a:solidFill>
                  <a:schemeClr val="hlink"/>
                </a:solidFill>
              </a:rPr>
              <a:t>Slide </a:t>
            </a:r>
            <a:fld id="{6317799D-F266-493B-ABF2-8C28241EBC0F}" type="slidenum">
              <a:rPr lang="en-US" sz="900" b="0" i="0">
                <a:solidFill>
                  <a:schemeClr val="hlink"/>
                </a:solidFill>
              </a:rPr>
              <a:pPr algn="r" defTabSz="912813" eaLnBrk="0" hangingPunct="0">
                <a:defRPr/>
              </a:pPr>
              <a:t>‹#›</a:t>
            </a:fld>
            <a:endParaRPr lang="en-US" sz="900" b="0" i="0">
              <a:solidFill>
                <a:schemeClr val="hlink"/>
              </a:solidFill>
            </a:endParaRPr>
          </a:p>
        </p:txBody>
      </p:sp>
      <p:sp>
        <p:nvSpPr>
          <p:cNvPr id="870402" name="Rectangle 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2501900"/>
            <a:ext cx="6400800" cy="1503363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70403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917575"/>
            <a:ext cx="7772400" cy="1143000"/>
          </a:xfrm>
        </p:spPr>
        <p:txBody>
          <a:bodyPr lIns="92075" tIns="46038" rIns="92075" bIns="46038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 spd="med"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5150" y="247650"/>
            <a:ext cx="2206625" cy="6197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0513" y="247650"/>
            <a:ext cx="6472237" cy="6197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813" y="247650"/>
            <a:ext cx="8716962" cy="7810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90513" y="1371600"/>
            <a:ext cx="4076700" cy="507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19613" y="1371600"/>
            <a:ext cx="4078287" cy="507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813" y="247650"/>
            <a:ext cx="8716962" cy="7810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90513" y="1371600"/>
            <a:ext cx="4076700" cy="507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19613" y="1371600"/>
            <a:ext cx="4078287" cy="2460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19613" y="3984625"/>
            <a:ext cx="4078287" cy="2460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0513" y="1371600"/>
            <a:ext cx="407670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19613" y="1371600"/>
            <a:ext cx="4078287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cut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90513" y="1371600"/>
            <a:ext cx="8307387" cy="5073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869380" name="Rectangle 4"/>
          <p:cNvSpPr>
            <a:spLocks noChangeArrowheads="1"/>
          </p:cNvSpPr>
          <p:nvPr/>
        </p:nvSpPr>
        <p:spPr bwMode="auto">
          <a:xfrm>
            <a:off x="0" y="6642100"/>
            <a:ext cx="9144000" cy="215900"/>
          </a:xfrm>
          <a:prstGeom prst="rect">
            <a:avLst/>
          </a:prstGeom>
          <a:gradFill rotWithShape="0">
            <a:gsLst>
              <a:gs pos="0">
                <a:srgbClr val="2A6AB3">
                  <a:gamma/>
                  <a:shade val="37647"/>
                  <a:invGamma/>
                </a:srgbClr>
              </a:gs>
              <a:gs pos="100000">
                <a:srgbClr val="2A6AB3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20000"/>
              </a:spcBef>
              <a:buClr>
                <a:srgbClr val="52ADE7"/>
              </a:buClr>
              <a:buFont typeface="Wingdings" pitchFamily="2" charset="2"/>
              <a:buNone/>
              <a:defRPr/>
            </a:pPr>
            <a:endParaRPr lang="en-US" sz="3000" b="0" i="0"/>
          </a:p>
        </p:txBody>
      </p:sp>
      <p:sp>
        <p:nvSpPr>
          <p:cNvPr id="869383" name="Text Box 7"/>
          <p:cNvSpPr txBox="1">
            <a:spLocks noChangeArrowheads="1"/>
          </p:cNvSpPr>
          <p:nvPr/>
        </p:nvSpPr>
        <p:spPr bwMode="auto">
          <a:xfrm>
            <a:off x="6156325" y="6643688"/>
            <a:ext cx="2452688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spcBef>
                <a:spcPct val="50000"/>
              </a:spcBef>
              <a:defRPr/>
            </a:pPr>
            <a:fld id="{4CAC24A0-1A72-446B-9987-25A40D10D74C}" type="slidenum">
              <a:rPr lang="de-CH" sz="800" b="0" i="0">
                <a:solidFill>
                  <a:schemeClr val="bg1"/>
                </a:solidFill>
              </a:rPr>
              <a:pPr algn="r" eaLnBrk="0" hangingPunct="0">
                <a:spcBef>
                  <a:spcPct val="50000"/>
                </a:spcBef>
                <a:defRPr/>
              </a:pPr>
              <a:t>‹#›</a:t>
            </a:fld>
            <a:endParaRPr lang="de-CH" sz="800" b="0" i="0">
              <a:solidFill>
                <a:schemeClr val="bg1"/>
              </a:solidFill>
            </a:endParaRPr>
          </a:p>
        </p:txBody>
      </p:sp>
      <p:sp>
        <p:nvSpPr>
          <p:cNvPr id="869384" name="Rectangle 8"/>
          <p:cNvSpPr>
            <a:spLocks noChangeArrowheads="1"/>
          </p:cNvSpPr>
          <p:nvPr/>
        </p:nvSpPr>
        <p:spPr bwMode="auto">
          <a:xfrm>
            <a:off x="0" y="0"/>
            <a:ext cx="9144000" cy="76200"/>
          </a:xfrm>
          <a:prstGeom prst="rect">
            <a:avLst/>
          </a:prstGeom>
          <a:gradFill rotWithShape="0">
            <a:gsLst>
              <a:gs pos="0">
                <a:srgbClr val="2A6AB3"/>
              </a:gs>
              <a:gs pos="100000">
                <a:srgbClr val="2A6AB3">
                  <a:gamma/>
                  <a:shade val="4549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</p:sldLayoutIdLst>
  <p:transition spd="med">
    <p:cut/>
  </p:transition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2pPr>
      <a:lvl3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3pPr>
      <a:lvl4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4pPr>
      <a:lvl5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5pPr>
      <a:lvl6pPr marL="457200" algn="l" rtl="0" fontAlgn="base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6pPr>
      <a:lvl7pPr marL="914400" algn="l" rtl="0" fontAlgn="base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7pPr>
      <a:lvl8pPr marL="1371600" algn="l" rtl="0" fontAlgn="base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8pPr>
      <a:lvl9pPr marL="1828800" algn="l" rtl="0" fontAlgn="base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9pPr>
    </p:titleStyle>
    <p:bodyStyle>
      <a:lvl1pPr marL="385763" indent="-385763" algn="l" rtl="0" eaLnBrk="0" fontAlgn="base" hangingPunct="0">
        <a:lnSpc>
          <a:spcPct val="93000"/>
        </a:lnSpc>
        <a:spcBef>
          <a:spcPct val="50000"/>
        </a:spcBef>
        <a:spcAft>
          <a:spcPct val="0"/>
        </a:spcAft>
        <a:buClr>
          <a:srgbClr val="2A6AB3"/>
        </a:buClr>
        <a:buFont typeface="Wingdings" pitchFamily="2" charset="2"/>
        <a:buChar char="l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4538" indent="-244475" algn="l" rtl="0" eaLnBrk="0" fontAlgn="base" hangingPunct="0">
        <a:lnSpc>
          <a:spcPct val="87000"/>
        </a:lnSpc>
        <a:spcBef>
          <a:spcPct val="25000"/>
        </a:spcBef>
        <a:spcAft>
          <a:spcPct val="0"/>
        </a:spcAft>
        <a:buClr>
          <a:schemeClr val="accent2"/>
        </a:buClr>
        <a:buSzPct val="75000"/>
        <a:buChar char="•"/>
        <a:defRPr sz="2200" b="1">
          <a:solidFill>
            <a:schemeClr val="tx1"/>
          </a:solidFill>
          <a:latin typeface="+mn-lt"/>
        </a:defRPr>
      </a:lvl2pPr>
      <a:lvl3pPr marL="1146175" indent="-238125" algn="l" rtl="0" eaLnBrk="0" fontAlgn="base" hangingPunct="0">
        <a:lnSpc>
          <a:spcPct val="87000"/>
        </a:lnSpc>
        <a:spcBef>
          <a:spcPct val="10000"/>
        </a:spcBef>
        <a:spcAft>
          <a:spcPct val="0"/>
        </a:spcAft>
        <a:buClr>
          <a:schemeClr val="tx2"/>
        </a:buClr>
        <a:buSzPct val="68000"/>
        <a:buChar char="•"/>
        <a:defRPr sz="2000" b="1">
          <a:solidFill>
            <a:schemeClr val="tx1"/>
          </a:solidFill>
          <a:latin typeface="+mn-lt"/>
        </a:defRPr>
      </a:lvl3pPr>
      <a:lvl4pPr marL="2032000" indent="-228600" algn="l" rtl="0" eaLnBrk="0" fontAlgn="base" hangingPunct="0">
        <a:spcBef>
          <a:spcPct val="20000"/>
        </a:spcBef>
        <a:spcAft>
          <a:spcPct val="0"/>
        </a:spcAft>
        <a:buSzPct val="45000"/>
        <a:buChar char="•"/>
        <a:defRPr b="1">
          <a:solidFill>
            <a:schemeClr val="tx1"/>
          </a:solidFill>
          <a:latin typeface="+mn-lt"/>
        </a:defRPr>
      </a:lvl4pPr>
      <a:lvl5pPr marL="24511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5pPr>
      <a:lvl6pPr marL="29083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6pPr>
      <a:lvl7pPr marL="33655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7pPr>
      <a:lvl8pPr marL="38227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8pPr>
      <a:lvl9pPr marL="42799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Coverage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eaLnBrk="1" hangingPunct="1">
              <a:lnSpc>
                <a:spcPct val="83000"/>
              </a:lnSpc>
            </a:pPr>
            <a:r>
              <a:rPr lang="en-US" sz="2800" b="0" dirty="0" smtClean="0"/>
              <a:t>Literature of software testing is primarily concerned with various notions of </a:t>
            </a:r>
            <a:r>
              <a:rPr lang="en-US" sz="2800" b="0" i="1" dirty="0" smtClean="0"/>
              <a:t>coverage</a:t>
            </a:r>
          </a:p>
          <a:p>
            <a:pPr eaLnBrk="1" hangingPunct="1">
              <a:lnSpc>
                <a:spcPct val="83000"/>
              </a:lnSpc>
            </a:pPr>
            <a:r>
              <a:rPr lang="en-US" sz="2800" b="0" dirty="0" smtClean="0"/>
              <a:t>Four basic kinds of coverage: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dirty="0" smtClean="0"/>
              <a:t>Graph coverage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dirty="0" smtClean="0"/>
              <a:t>Logic coverage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dirty="0" smtClean="0"/>
              <a:t>Input space partitioning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dirty="0" smtClean="0"/>
              <a:t>Syntax-based coverage</a:t>
            </a:r>
          </a:p>
          <a:p>
            <a:pPr lvl="1" eaLnBrk="1" hangingPunct="1">
              <a:lnSpc>
                <a:spcPct val="83000"/>
              </a:lnSpc>
            </a:pPr>
            <a:endParaRPr lang="en-US" sz="2800" dirty="0"/>
          </a:p>
          <a:p>
            <a:pPr eaLnBrk="1" hangingPunct="1">
              <a:lnSpc>
                <a:spcPct val="83000"/>
              </a:lnSpc>
            </a:pPr>
            <a:r>
              <a:rPr lang="en-US" sz="3000" b="0" dirty="0" smtClean="0"/>
              <a:t>Two purposes:  to know what we have &amp; haven’t tested, and to know when we can “safely” stop testing</a:t>
            </a:r>
          </a:p>
          <a:p>
            <a:pPr lvl="1" eaLnBrk="1" hangingPunct="1">
              <a:lnSpc>
                <a:spcPct val="83000"/>
              </a:lnSpc>
            </a:pPr>
            <a:endParaRPr lang="en-US" sz="2800" b="0" dirty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2800" dirty="0" smtClean="0"/>
          </a:p>
        </p:txBody>
      </p:sp>
      <p:pic>
        <p:nvPicPr>
          <p:cNvPr id="1026" name="Picture 2" descr="http://upload.wikimedia.org/wikipedia/commons/thumb/e/e7/Logic.svg/120px-Logic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6572" y="4628345"/>
            <a:ext cx="1143000" cy="38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le:Covering-graph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210" y="2204830"/>
            <a:ext cx="2584724" cy="2423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45739202"/>
      </p:ext>
    </p:extLst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4"/>
          <p:cNvSpPr txBox="1">
            <a:spLocks noGrp="1" noChangeArrowheads="1"/>
          </p:cNvSpPr>
          <p:nvPr/>
        </p:nvSpPr>
        <p:spPr bwMode="auto">
          <a:xfrm>
            <a:off x="7238999" y="5286010"/>
            <a:ext cx="1905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 anchor="ctr"/>
          <a:lstStyle/>
          <a:p>
            <a:pPr algn="r" eaLnBrk="0" hangingPunct="0">
              <a:spcBef>
                <a:spcPct val="0"/>
              </a:spcBef>
            </a:pPr>
            <a:fld id="{5DE1FBC8-E2BD-4B98-BD08-4D0A2C8C897F}" type="slidenum">
              <a:rPr lang="en-US" sz="900" b="0"/>
              <a:pPr algn="r" eaLnBrk="0" hangingPunct="0">
                <a:spcBef>
                  <a:spcPct val="0"/>
                </a:spcBef>
              </a:pPr>
              <a:t>10</a:t>
            </a:fld>
            <a:endParaRPr lang="en-US" sz="900" b="0"/>
          </a:p>
        </p:txBody>
      </p:sp>
      <p:sp>
        <p:nvSpPr>
          <p:cNvPr id="327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 lIns="92075" tIns="46038" rIns="92075" bIns="46038"/>
          <a:lstStyle/>
          <a:p>
            <a:pPr eaLnBrk="1" hangingPunct="1"/>
            <a:r>
              <a:rPr lang="en-US" smtClean="0"/>
              <a:t>Input Domain Partitioning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90513" y="1371600"/>
            <a:ext cx="8307387" cy="3036888"/>
          </a:xfrm>
        </p:spPr>
        <p:txBody>
          <a:bodyPr lIns="92075" tIns="46038" rIns="92075" bIns="46038"/>
          <a:lstStyle/>
          <a:p>
            <a:pPr marL="457200" indent="-457200" eaLnBrk="1" hangingPunct="1"/>
            <a:r>
              <a:rPr kumimoji="1" lang="en-US" altLang="zh-CN" u="sng" smtClean="0">
                <a:ea typeface="SimSun" pitchFamily="2" charset="-122"/>
              </a:rPr>
              <a:t>Partition scheme</a:t>
            </a:r>
            <a:r>
              <a:rPr kumimoji="1" lang="en-US" altLang="zh-CN" smtClean="0">
                <a:ea typeface="SimSun" pitchFamily="2" charset="-122"/>
              </a:rPr>
              <a:t>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q</a:t>
            </a:r>
            <a:r>
              <a:rPr kumimoji="1" lang="en-US" altLang="zh-CN" smtClean="0">
                <a:ea typeface="SimSun" pitchFamily="2" charset="-122"/>
              </a:rPr>
              <a:t> of domain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D</a:t>
            </a:r>
          </a:p>
          <a:p>
            <a:pPr marL="457200" indent="-457200" eaLnBrk="1" hangingPunct="1"/>
            <a:r>
              <a:rPr kumimoji="1" lang="en-US" altLang="zh-CN" smtClean="0">
                <a:ea typeface="SimSun" pitchFamily="2" charset="-122"/>
              </a:rPr>
              <a:t>The partition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q</a:t>
            </a:r>
            <a:r>
              <a:rPr kumimoji="1" lang="en-US" altLang="zh-CN" smtClean="0">
                <a:ea typeface="SimSun" pitchFamily="2" charset="-122"/>
              </a:rPr>
              <a:t> defines a </a:t>
            </a:r>
            <a:r>
              <a:rPr kumimoji="1" lang="en-US" altLang="zh-CN" u="sng" smtClean="0">
                <a:ea typeface="SimSun" pitchFamily="2" charset="-122"/>
              </a:rPr>
              <a:t>set of blocks</a:t>
            </a:r>
            <a:r>
              <a:rPr kumimoji="1" lang="en-US" altLang="zh-CN" smtClean="0">
                <a:ea typeface="SimSun" pitchFamily="2" charset="-122"/>
              </a:rPr>
              <a:t>,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Bq = b</a:t>
            </a:r>
            <a:r>
              <a:rPr kumimoji="1" lang="en-US" altLang="zh-CN" sz="3200" i="1" baseline="-25000" smtClean="0">
                <a:solidFill>
                  <a:schemeClr val="tx2"/>
                </a:solidFill>
                <a:ea typeface="SimSun" pitchFamily="2" charset="-122"/>
              </a:rPr>
              <a:t>1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, b</a:t>
            </a:r>
            <a:r>
              <a:rPr kumimoji="1" lang="en-US" altLang="zh-CN" sz="3200" i="1" baseline="-25000" smtClean="0">
                <a:solidFill>
                  <a:schemeClr val="tx2"/>
                </a:solidFill>
                <a:ea typeface="SimSun" pitchFamily="2" charset="-122"/>
              </a:rPr>
              <a:t>2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, … b</a:t>
            </a:r>
            <a:r>
              <a:rPr kumimoji="1" lang="en-US" altLang="zh-CN" sz="3200" i="1" baseline="-25000" smtClean="0">
                <a:solidFill>
                  <a:schemeClr val="tx2"/>
                </a:solidFill>
                <a:ea typeface="SimSun" pitchFamily="2" charset="-122"/>
              </a:rPr>
              <a:t>Q</a:t>
            </a:r>
          </a:p>
          <a:p>
            <a:pPr marL="457200" indent="-457200" eaLnBrk="1" hangingPunct="1"/>
            <a:r>
              <a:rPr kumimoji="1" lang="en-US" altLang="zh-CN" smtClean="0">
                <a:ea typeface="SimSun" pitchFamily="2" charset="-122"/>
              </a:rPr>
              <a:t>The partition must satisfy two properties:</a:t>
            </a:r>
          </a:p>
          <a:p>
            <a:pPr marL="838200" lvl="1" indent="-381000" eaLnBrk="1" hangingPunct="1">
              <a:buFontTx/>
              <a:buAutoNum type="arabicPeriod"/>
            </a:pPr>
            <a:r>
              <a:rPr kumimoji="1" lang="en-US" altLang="zh-CN" smtClean="0">
                <a:ea typeface="SimSun" pitchFamily="2" charset="-122"/>
              </a:rPr>
              <a:t>blocks must be </a:t>
            </a:r>
            <a:r>
              <a:rPr kumimoji="1" lang="en-US" altLang="zh-CN" u="sng" smtClean="0">
                <a:ea typeface="SimSun" pitchFamily="2" charset="-122"/>
              </a:rPr>
              <a:t>pairwise disjoint</a:t>
            </a:r>
            <a:r>
              <a:rPr kumimoji="1" lang="en-US" altLang="zh-CN" smtClean="0">
                <a:ea typeface="SimSun" pitchFamily="2" charset="-122"/>
              </a:rPr>
              <a:t> (no overlap)</a:t>
            </a:r>
          </a:p>
          <a:p>
            <a:pPr marL="838200" lvl="1" indent="-381000" eaLnBrk="1" hangingPunct="1">
              <a:buFontTx/>
              <a:buAutoNum type="arabicPeriod"/>
            </a:pPr>
            <a:r>
              <a:rPr kumimoji="1" lang="en-US" altLang="zh-CN" smtClean="0">
                <a:ea typeface="SimSun" pitchFamily="2" charset="-122"/>
              </a:rPr>
              <a:t>together the blocks </a:t>
            </a:r>
            <a:r>
              <a:rPr kumimoji="1" lang="en-US" altLang="zh-CN" u="sng" smtClean="0">
                <a:ea typeface="SimSun" pitchFamily="2" charset="-122"/>
              </a:rPr>
              <a:t>cover</a:t>
            </a:r>
            <a:r>
              <a:rPr kumimoji="1" lang="en-US" altLang="zh-CN" smtClean="0">
                <a:ea typeface="SimSun" pitchFamily="2" charset="-122"/>
              </a:rPr>
              <a:t> the domain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D</a:t>
            </a:r>
            <a:r>
              <a:rPr kumimoji="1" lang="en-US" altLang="zh-CN" smtClean="0">
                <a:ea typeface="SimSun" pitchFamily="2" charset="-122"/>
              </a:rPr>
              <a:t> (complete)</a:t>
            </a:r>
            <a:endParaRPr kumimoji="1" lang="en-US" smtClean="0"/>
          </a:p>
        </p:txBody>
      </p:sp>
      <p:sp>
        <p:nvSpPr>
          <p:cNvPr id="1265680" name="Text Box 16"/>
          <p:cNvSpPr txBox="1">
            <a:spLocks noChangeArrowheads="1"/>
          </p:cNvSpPr>
          <p:nvPr/>
        </p:nvSpPr>
        <p:spPr bwMode="auto">
          <a:xfrm>
            <a:off x="466724" y="4581160"/>
            <a:ext cx="8424863" cy="8223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/>
              <a:t>Coverage then means using at least one input from each of b</a:t>
            </a:r>
            <a:r>
              <a:rPr lang="en-US" sz="2400" baseline="-25000"/>
              <a:t>1</a:t>
            </a:r>
            <a:r>
              <a:rPr lang="en-US" sz="2400"/>
              <a:t>, b</a:t>
            </a:r>
            <a:r>
              <a:rPr lang="en-US" sz="2400" baseline="-25000"/>
              <a:t>2</a:t>
            </a:r>
            <a:r>
              <a:rPr lang="en-US" sz="2400"/>
              <a:t>, b</a:t>
            </a:r>
            <a:r>
              <a:rPr lang="en-US" sz="2400" baseline="-25000"/>
              <a:t>3</a:t>
            </a:r>
            <a:r>
              <a:rPr lang="en-US" sz="2400"/>
              <a:t>, . . 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68805878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568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4"/>
          <p:cNvSpPr txBox="1">
            <a:spLocks noGrp="1" noChangeArrowheads="1"/>
          </p:cNvSpPr>
          <p:nvPr/>
        </p:nvSpPr>
        <p:spPr bwMode="auto">
          <a:xfrm>
            <a:off x="7239000" y="6438900"/>
            <a:ext cx="1905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 anchor="ctr"/>
          <a:lstStyle/>
          <a:p>
            <a:pPr algn="r" eaLnBrk="0" hangingPunct="0">
              <a:spcBef>
                <a:spcPct val="0"/>
              </a:spcBef>
            </a:pPr>
            <a:fld id="{CAFDF976-E5BD-467A-B356-58BC2FFAB5FB}" type="slidenum">
              <a:rPr lang="en-US" sz="900" b="0"/>
              <a:pPr algn="r" eaLnBrk="0" hangingPunct="0">
                <a:spcBef>
                  <a:spcPct val="0"/>
                </a:spcBef>
              </a:pPr>
              <a:t>11</a:t>
            </a:fld>
            <a:endParaRPr lang="en-US" sz="900" b="0"/>
          </a:p>
        </p:txBody>
      </p:sp>
      <p:sp>
        <p:nvSpPr>
          <p:cNvPr id="34819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 lIns="92075" tIns="46038" rIns="92075" bIns="46038"/>
          <a:lstStyle/>
          <a:p>
            <a:pPr eaLnBrk="1" hangingPunct="1"/>
            <a:r>
              <a:rPr lang="en-US" dirty="0" smtClean="0"/>
              <a:t>Syntax-Based Coverage</a:t>
            </a:r>
          </a:p>
        </p:txBody>
      </p:sp>
      <p:sp>
        <p:nvSpPr>
          <p:cNvPr id="34820" name="Rectangle 15"/>
          <p:cNvSpPr>
            <a:spLocks noChangeArrowheads="1"/>
          </p:cNvSpPr>
          <p:nvPr/>
        </p:nvSpPr>
        <p:spPr bwMode="auto">
          <a:xfrm>
            <a:off x="434975" y="1412875"/>
            <a:ext cx="8472488" cy="525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 i="0" dirty="0" smtClean="0"/>
              <a:t>Usually known as </a:t>
            </a:r>
            <a:r>
              <a:rPr lang="en-US" sz="3200" b="0" dirty="0" smtClean="0"/>
              <a:t>mutant testing</a:t>
            </a:r>
            <a:endParaRPr lang="en-US" sz="3200" b="0" i="0" dirty="0" smtClean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3200" b="0" i="0" dirty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 i="0" dirty="0" smtClean="0"/>
              <a:t>Bit different kind of creature than the other </a:t>
            </a:r>
            <a:r>
              <a:rPr lang="en-US" sz="3200" b="0" i="0" dirty="0" err="1" smtClean="0"/>
              <a:t>coverages</a:t>
            </a:r>
            <a:r>
              <a:rPr lang="en-US" sz="3200" b="0" i="0" dirty="0" smtClean="0"/>
              <a:t> we’ve looked at</a:t>
            </a:r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3200" b="0" i="0" dirty="0" smtClean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 i="0" dirty="0" smtClean="0"/>
              <a:t>Idea:  generate many syntactic </a:t>
            </a:r>
            <a:r>
              <a:rPr lang="en-US" sz="3200" b="0" dirty="0" smtClean="0"/>
              <a:t>mutants </a:t>
            </a:r>
            <a:r>
              <a:rPr lang="en-US" sz="3200" b="0" i="0" dirty="0" smtClean="0"/>
              <a:t>of the original program</a:t>
            </a:r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3200" b="0" i="0" dirty="0" smtClean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 i="0" dirty="0" smtClean="0"/>
              <a:t>Coverage:  how many mutants does a test suite kill (detect)?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endParaRPr lang="en-US" sz="3200" b="0" dirty="0" smtClean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2800" b="0" dirty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None/>
            </a:pPr>
            <a:endParaRPr 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49914075"/>
      </p:ext>
    </p:extLst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599" y="1268413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077" y="413947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7825" y="413947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547" y="4091904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022" y="413947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927" y="2617830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771" y="2656075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760" y="274413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616" y="2638303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779" y="1340089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338" y="128827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986" name="Rectangle 4"/>
          <p:cNvSpPr txBox="1">
            <a:spLocks noGrp="1" noChangeArrowheads="1"/>
          </p:cNvSpPr>
          <p:nvPr/>
        </p:nvSpPr>
        <p:spPr bwMode="auto">
          <a:xfrm>
            <a:off x="7239000" y="6438900"/>
            <a:ext cx="1905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 anchor="ctr"/>
          <a:lstStyle/>
          <a:p>
            <a:pPr algn="r" eaLnBrk="0" hangingPunct="0">
              <a:spcBef>
                <a:spcPct val="0"/>
              </a:spcBef>
            </a:pPr>
            <a:fld id="{859265D0-CCED-4527-B8B7-9FB7F07261EF}" type="slidenum">
              <a:rPr lang="en-US" sz="900" b="0"/>
              <a:pPr algn="r" eaLnBrk="0" hangingPunct="0">
                <a:spcBef>
                  <a:spcPct val="0"/>
                </a:spcBef>
              </a:pPr>
              <a:t>12</a:t>
            </a:fld>
            <a:endParaRPr lang="en-US" sz="900" b="0"/>
          </a:p>
        </p:txBody>
      </p:sp>
      <p:sp>
        <p:nvSpPr>
          <p:cNvPr id="41987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 lIns="92075" tIns="46038" rIns="92075" bIns="46038"/>
          <a:lstStyle/>
          <a:p>
            <a:pPr eaLnBrk="1" hangingPunct="1"/>
            <a:r>
              <a:rPr lang="en-US" smtClean="0"/>
              <a:t>Syntax-Based Coverage</a:t>
            </a:r>
          </a:p>
        </p:txBody>
      </p:sp>
      <p:sp>
        <p:nvSpPr>
          <p:cNvPr id="41988" name="Text Box 5"/>
          <p:cNvSpPr txBox="1">
            <a:spLocks noChangeArrowheads="1"/>
          </p:cNvSpPr>
          <p:nvPr/>
        </p:nvSpPr>
        <p:spPr bwMode="auto">
          <a:xfrm>
            <a:off x="663575" y="1455738"/>
            <a:ext cx="1211263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Program P</a:t>
            </a:r>
          </a:p>
        </p:txBody>
      </p:sp>
      <p:sp>
        <p:nvSpPr>
          <p:cNvPr id="41989" name="WordArt 7"/>
          <p:cNvSpPr>
            <a:spLocks noChangeArrowheads="1" noChangeShapeType="1" noTextEdit="1"/>
          </p:cNvSpPr>
          <p:nvPr/>
        </p:nvSpPr>
        <p:spPr bwMode="auto">
          <a:xfrm>
            <a:off x="1116013" y="1916113"/>
            <a:ext cx="503237" cy="6477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BottomRight">
                <a:rot lat="0" lon="21239996" rev="0"/>
              </a:camera>
              <a:lightRig rig="legacyHarsh3" dir="l"/>
            </a:scene3d>
            <a:sp3d extrusionH="430200" prstMaterial="legacyMatte">
              <a:extrusionClr>
                <a:srgbClr val="C0C0C0"/>
              </a:extrusionClr>
            </a:sp3d>
          </a:bodyPr>
          <a:lstStyle/>
          <a:p>
            <a:pPr algn="ctr"/>
            <a:r>
              <a:rPr lang="en-US" sz="3600" kern="10">
                <a:ln w="9525">
                  <a:round/>
                  <a:headEnd/>
                  <a:tailEnd/>
                </a:ln>
                <a:gradFill rotWithShape="1">
                  <a:gsLst>
                    <a:gs pos="0">
                      <a:srgbClr val="DCEBF5"/>
                    </a:gs>
                    <a:gs pos="8000">
                      <a:srgbClr val="83A7C3"/>
                    </a:gs>
                    <a:gs pos="13000">
                      <a:srgbClr val="768FB9"/>
                    </a:gs>
                    <a:gs pos="21001">
                      <a:srgbClr val="83A7C3"/>
                    </a:gs>
                    <a:gs pos="52000">
                      <a:srgbClr val="FFFFFF"/>
                    </a:gs>
                    <a:gs pos="56000">
                      <a:srgbClr val="9C6563"/>
                    </a:gs>
                    <a:gs pos="58000">
                      <a:srgbClr val="80302D"/>
                    </a:gs>
                    <a:gs pos="71001">
                      <a:srgbClr val="C0524E"/>
                    </a:gs>
                    <a:gs pos="94000">
                      <a:srgbClr val="EBDAD4"/>
                    </a:gs>
                    <a:gs pos="100000">
                      <a:srgbClr val="55261C"/>
                    </a:gs>
                  </a:gsLst>
                  <a:lin ang="5400000" scaled="1"/>
                </a:gradFill>
                <a:latin typeface="Arial Black"/>
              </a:rPr>
              <a:t>P</a:t>
            </a:r>
          </a:p>
        </p:txBody>
      </p:sp>
      <p:sp>
        <p:nvSpPr>
          <p:cNvPr id="1268765" name="Text Box 29"/>
          <p:cNvSpPr txBox="1">
            <a:spLocks noChangeArrowheads="1"/>
          </p:cNvSpPr>
          <p:nvPr/>
        </p:nvSpPr>
        <p:spPr bwMode="auto">
          <a:xfrm>
            <a:off x="4500563" y="1052513"/>
            <a:ext cx="1706562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MUTANTS OF P</a:t>
            </a:r>
          </a:p>
        </p:txBody>
      </p:sp>
      <p:sp>
        <p:nvSpPr>
          <p:cNvPr id="1268766" name="Line 30"/>
          <p:cNvSpPr>
            <a:spLocks noChangeShapeType="1"/>
          </p:cNvSpPr>
          <p:nvPr/>
        </p:nvSpPr>
        <p:spPr bwMode="auto">
          <a:xfrm>
            <a:off x="2484438" y="1123950"/>
            <a:ext cx="1439862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67" name="Line 31"/>
          <p:cNvSpPr>
            <a:spLocks noChangeShapeType="1"/>
          </p:cNvSpPr>
          <p:nvPr/>
        </p:nvSpPr>
        <p:spPr bwMode="auto">
          <a:xfrm flipV="1">
            <a:off x="2484438" y="1052513"/>
            <a:ext cx="1439862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68" name="Line 32"/>
          <p:cNvSpPr>
            <a:spLocks noChangeShapeType="1"/>
          </p:cNvSpPr>
          <p:nvPr/>
        </p:nvSpPr>
        <p:spPr bwMode="auto">
          <a:xfrm>
            <a:off x="3708400" y="1268413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69" name="Line 33"/>
          <p:cNvSpPr>
            <a:spLocks noChangeShapeType="1"/>
          </p:cNvSpPr>
          <p:nvPr/>
        </p:nvSpPr>
        <p:spPr bwMode="auto">
          <a:xfrm flipV="1">
            <a:off x="3708400" y="1196975"/>
            <a:ext cx="1439863" cy="1439863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0" name="Line 34"/>
          <p:cNvSpPr>
            <a:spLocks noChangeShapeType="1"/>
          </p:cNvSpPr>
          <p:nvPr/>
        </p:nvSpPr>
        <p:spPr bwMode="auto">
          <a:xfrm>
            <a:off x="4859338" y="2492375"/>
            <a:ext cx="1439862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1" name="Line 35"/>
          <p:cNvSpPr>
            <a:spLocks noChangeShapeType="1"/>
          </p:cNvSpPr>
          <p:nvPr/>
        </p:nvSpPr>
        <p:spPr bwMode="auto">
          <a:xfrm flipV="1">
            <a:off x="4859338" y="2420938"/>
            <a:ext cx="1439862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2" name="Line 36"/>
          <p:cNvSpPr>
            <a:spLocks noChangeShapeType="1"/>
          </p:cNvSpPr>
          <p:nvPr/>
        </p:nvSpPr>
        <p:spPr bwMode="auto">
          <a:xfrm>
            <a:off x="3635375" y="3933825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3" name="Line 37"/>
          <p:cNvSpPr>
            <a:spLocks noChangeShapeType="1"/>
          </p:cNvSpPr>
          <p:nvPr/>
        </p:nvSpPr>
        <p:spPr bwMode="auto">
          <a:xfrm flipV="1">
            <a:off x="3635375" y="3862388"/>
            <a:ext cx="1439863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4" name="Line 38"/>
          <p:cNvSpPr>
            <a:spLocks noChangeShapeType="1"/>
          </p:cNvSpPr>
          <p:nvPr/>
        </p:nvSpPr>
        <p:spPr bwMode="auto">
          <a:xfrm>
            <a:off x="6616563" y="4259261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5" name="Line 39"/>
          <p:cNvSpPr>
            <a:spLocks noChangeShapeType="1"/>
          </p:cNvSpPr>
          <p:nvPr/>
        </p:nvSpPr>
        <p:spPr bwMode="auto">
          <a:xfrm flipV="1">
            <a:off x="6616563" y="4187824"/>
            <a:ext cx="1439863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6" name="Line 40"/>
          <p:cNvSpPr>
            <a:spLocks noChangeShapeType="1"/>
          </p:cNvSpPr>
          <p:nvPr/>
        </p:nvSpPr>
        <p:spPr bwMode="auto">
          <a:xfrm>
            <a:off x="6622910" y="2723479"/>
            <a:ext cx="1439862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7" name="Line 41"/>
          <p:cNvSpPr>
            <a:spLocks noChangeShapeType="1"/>
          </p:cNvSpPr>
          <p:nvPr/>
        </p:nvSpPr>
        <p:spPr bwMode="auto">
          <a:xfrm flipV="1">
            <a:off x="6622910" y="2652042"/>
            <a:ext cx="1439862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8" name="Line 42"/>
          <p:cNvSpPr>
            <a:spLocks noChangeShapeType="1"/>
          </p:cNvSpPr>
          <p:nvPr/>
        </p:nvSpPr>
        <p:spPr bwMode="auto">
          <a:xfrm>
            <a:off x="6551472" y="1210592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9" name="Line 43"/>
          <p:cNvSpPr>
            <a:spLocks noChangeShapeType="1"/>
          </p:cNvSpPr>
          <p:nvPr/>
        </p:nvSpPr>
        <p:spPr bwMode="auto">
          <a:xfrm flipV="1">
            <a:off x="6551472" y="1139154"/>
            <a:ext cx="1439863" cy="1439863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80" name="Line 44"/>
          <p:cNvSpPr>
            <a:spLocks noChangeShapeType="1"/>
          </p:cNvSpPr>
          <p:nvPr/>
        </p:nvSpPr>
        <p:spPr bwMode="auto">
          <a:xfrm>
            <a:off x="2555875" y="3860800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81" name="Line 45"/>
          <p:cNvSpPr>
            <a:spLocks noChangeShapeType="1"/>
          </p:cNvSpPr>
          <p:nvPr/>
        </p:nvSpPr>
        <p:spPr bwMode="auto">
          <a:xfrm flipV="1">
            <a:off x="2555875" y="3789363"/>
            <a:ext cx="1439863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82" name="Text Box 46"/>
          <p:cNvSpPr txBox="1">
            <a:spLocks noChangeArrowheads="1"/>
          </p:cNvSpPr>
          <p:nvPr/>
        </p:nvSpPr>
        <p:spPr bwMode="auto">
          <a:xfrm>
            <a:off x="250825" y="3644900"/>
            <a:ext cx="2085975" cy="10699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100% coverage</a:t>
            </a:r>
            <a:br>
              <a:rPr lang="en-US"/>
            </a:br>
            <a:r>
              <a:rPr lang="en-US"/>
              <a:t>means you kill</a:t>
            </a:r>
            <a:br>
              <a:rPr lang="en-US"/>
            </a:br>
            <a:r>
              <a:rPr lang="en-US"/>
              <a:t>all the mutants with</a:t>
            </a:r>
            <a:br>
              <a:rPr lang="en-US"/>
            </a:br>
            <a:r>
              <a:rPr lang="en-US"/>
              <a:t>your test suite</a:t>
            </a:r>
          </a:p>
        </p:txBody>
      </p:sp>
      <p:pic>
        <p:nvPicPr>
          <p:cNvPr id="46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1633" y="1308143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84979631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8765" grpId="0"/>
      <p:bldP spid="1268766" grpId="0" animBg="1"/>
      <p:bldP spid="1268767" grpId="0" animBg="1"/>
      <p:bldP spid="1268768" grpId="0" animBg="1"/>
      <p:bldP spid="1268769" grpId="0" animBg="1"/>
      <p:bldP spid="1268770" grpId="0" animBg="1"/>
      <p:bldP spid="1268771" grpId="0" animBg="1"/>
      <p:bldP spid="1268772" grpId="0" animBg="1"/>
      <p:bldP spid="1268773" grpId="0" animBg="1"/>
      <p:bldP spid="1268774" grpId="0" animBg="1"/>
      <p:bldP spid="1268775" grpId="0" animBg="1"/>
      <p:bldP spid="1268776" grpId="0" animBg="1"/>
      <p:bldP spid="1268777" grpId="0" animBg="1"/>
      <p:bldP spid="1268778" grpId="0" animBg="1"/>
      <p:bldP spid="1268779" grpId="0" animBg="1"/>
      <p:bldP spid="1268780" grpId="0" animBg="1"/>
      <p:bldP spid="1268781" grpId="0" animBg="1"/>
      <p:bldP spid="126878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Need to Abstract Testing</a:t>
            </a:r>
            <a:endParaRPr lang="en-US" dirty="0" smtClean="0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eaLnBrk="1" hangingPunct="1">
              <a:lnSpc>
                <a:spcPct val="83000"/>
              </a:lnSpc>
            </a:pPr>
            <a:r>
              <a:rPr lang="en-US" sz="2800" b="0" dirty="0" smtClean="0"/>
              <a:t>As we have seen, we can’t try all possible executions of a program</a:t>
            </a:r>
          </a:p>
          <a:p>
            <a:pPr eaLnBrk="1" hangingPunct="1">
              <a:lnSpc>
                <a:spcPct val="83000"/>
              </a:lnSpc>
            </a:pPr>
            <a:endParaRPr lang="en-US" sz="2800" b="0" dirty="0"/>
          </a:p>
          <a:p>
            <a:pPr eaLnBrk="1" hangingPunct="1">
              <a:lnSpc>
                <a:spcPct val="83000"/>
              </a:lnSpc>
            </a:pPr>
            <a:r>
              <a:rPr lang="en-US" sz="2800" b="0" dirty="0" smtClean="0"/>
              <a:t>How ca</a:t>
            </a:r>
            <a:r>
              <a:rPr lang="en-US" sz="2800" b="0" dirty="0" smtClean="0"/>
              <a:t>n we </a:t>
            </a:r>
            <a:r>
              <a:rPr lang="en-US" sz="2800" b="0" i="1" dirty="0" smtClean="0"/>
              <a:t>measure</a:t>
            </a:r>
            <a:r>
              <a:rPr lang="en-US" sz="2800" b="0" dirty="0" smtClean="0"/>
              <a:t> “how much testing” we have done and look for more things to test?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b="0" dirty="0" smtClean="0"/>
              <a:t>Could talk about modules we have and</a:t>
            </a:r>
            <a:br>
              <a:rPr lang="en-US" sz="2800" b="0" dirty="0" smtClean="0"/>
            </a:br>
            <a:r>
              <a:rPr lang="en-US" sz="2800" b="0" dirty="0" smtClean="0"/>
              <a:t>have not tested, or use cases explored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b="0" dirty="0" smtClean="0"/>
              <a:t>Could also talk </a:t>
            </a:r>
            <a:r>
              <a:rPr lang="en-US" sz="2800" b="0" i="1" dirty="0" smtClean="0"/>
              <a:t>structurally</a:t>
            </a:r>
            <a:r>
              <a:rPr lang="en-US" sz="2800" b="0" dirty="0" smtClean="0"/>
              <a:t> – what aspects</a:t>
            </a:r>
            <a:br>
              <a:rPr lang="en-US" sz="2800" b="0" dirty="0" smtClean="0"/>
            </a:br>
            <a:r>
              <a:rPr lang="en-US" sz="2800" b="0" dirty="0" smtClean="0"/>
              <a:t>of the </a:t>
            </a:r>
            <a:r>
              <a:rPr lang="en-US" sz="2800" b="0" i="1" dirty="0" smtClean="0"/>
              <a:t>source code</a:t>
            </a:r>
            <a:r>
              <a:rPr lang="en-US" sz="2800" b="0" dirty="0" smtClean="0"/>
              <a:t> have we tested?</a:t>
            </a:r>
            <a:endParaRPr lang="en-US" sz="2800" b="0" dirty="0" smtClean="0"/>
          </a:p>
          <a:p>
            <a:pPr lvl="1" eaLnBrk="1" hangingPunct="1">
              <a:lnSpc>
                <a:spcPct val="83000"/>
              </a:lnSpc>
            </a:pPr>
            <a:endParaRPr lang="en-US" sz="2800" b="0" dirty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2800" dirty="0" smtClean="0"/>
          </a:p>
        </p:txBody>
      </p:sp>
      <p:pic>
        <p:nvPicPr>
          <p:cNvPr id="2" name="Picture 2" descr="C:\Users\Alex\AppData\Local\Microsoft\Windows\Temporary Internet Files\Content.IE5\DX3TJB8O\MP900314254[1]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3840" y="2204830"/>
            <a:ext cx="128016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68680276"/>
      </p:ext>
    </p:extLst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Graph Coverage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4581" name="Rectangle 9"/>
          <p:cNvSpPr>
            <a:spLocks noChangeArrowheads="1"/>
          </p:cNvSpPr>
          <p:nvPr/>
        </p:nvSpPr>
        <p:spPr bwMode="auto">
          <a:xfrm>
            <a:off x="434975" y="1412875"/>
            <a:ext cx="8472488" cy="525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/>
              <a:t>Cover all the nodes, edges, or paths of some graph related to the program</a:t>
            </a:r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/>
              <a:t>Examples: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Statement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Branch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Path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Data flow (def-use)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Model-based testing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Many more – most common kind of coverage, by far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endParaRPr lang="en-US" sz="3200" b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2800" b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None/>
            </a:pPr>
            <a:endParaRPr lang="en-US" sz="28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0296338"/>
      </p:ext>
    </p:extLst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Statement/Basic Block Coverage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6628" name="Text Box 3"/>
          <p:cNvSpPr txBox="1">
            <a:spLocks noChangeArrowheads="1"/>
          </p:cNvSpPr>
          <p:nvPr/>
        </p:nvSpPr>
        <p:spPr bwMode="auto">
          <a:xfrm>
            <a:off x="752475" y="1298575"/>
            <a:ext cx="1577975" cy="2847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else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y;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2395538" y="1560513"/>
            <a:ext cx="3232150" cy="2324100"/>
            <a:chOff x="1256" y="873"/>
            <a:chExt cx="2036" cy="1464"/>
          </a:xfrm>
        </p:grpSpPr>
        <p:grpSp>
          <p:nvGrpSpPr>
            <p:cNvPr id="26652" name="Group 5"/>
            <p:cNvGrpSpPr>
              <a:grpSpLocks/>
            </p:cNvGrpSpPr>
            <p:nvPr/>
          </p:nvGrpSpPr>
          <p:grpSpPr bwMode="auto">
            <a:xfrm>
              <a:off x="1811" y="873"/>
              <a:ext cx="1080" cy="1464"/>
              <a:chOff x="1811" y="873"/>
              <a:chExt cx="1080" cy="1464"/>
            </a:xfrm>
          </p:grpSpPr>
          <p:grpSp>
            <p:nvGrpSpPr>
              <p:cNvPr id="26657" name="Group 6"/>
              <p:cNvGrpSpPr>
                <a:grpSpLocks/>
              </p:cNvGrpSpPr>
              <p:nvPr/>
            </p:nvGrpSpPr>
            <p:grpSpPr bwMode="auto">
              <a:xfrm>
                <a:off x="2176" y="2041"/>
                <a:ext cx="350" cy="296"/>
                <a:chOff x="4738" y="2684"/>
                <a:chExt cx="350" cy="296"/>
              </a:xfrm>
            </p:grpSpPr>
            <p:sp>
              <p:nvSpPr>
                <p:cNvPr id="26673" name="Oval 7"/>
                <p:cNvSpPr>
                  <a:spLocks noChangeArrowheads="1"/>
                </p:cNvSpPr>
                <p:nvPr/>
              </p:nvSpPr>
              <p:spPr bwMode="auto">
                <a:xfrm>
                  <a:off x="47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6674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48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4</a:t>
                  </a:r>
                </a:p>
              </p:txBody>
            </p:sp>
          </p:grpSp>
          <p:grpSp>
            <p:nvGrpSpPr>
              <p:cNvPr id="26658" name="Group 9"/>
              <p:cNvGrpSpPr>
                <a:grpSpLocks/>
              </p:cNvGrpSpPr>
              <p:nvPr/>
            </p:nvGrpSpPr>
            <p:grpSpPr bwMode="auto">
              <a:xfrm>
                <a:off x="2176" y="1067"/>
                <a:ext cx="350" cy="296"/>
                <a:chOff x="3838" y="2684"/>
                <a:chExt cx="350" cy="296"/>
              </a:xfrm>
            </p:grpSpPr>
            <p:sp>
              <p:nvSpPr>
                <p:cNvPr id="26671" name="Oval 10"/>
                <p:cNvSpPr>
                  <a:spLocks noChangeArrowheads="1"/>
                </p:cNvSpPr>
                <p:nvPr/>
              </p:nvSpPr>
              <p:spPr bwMode="auto">
                <a:xfrm>
                  <a:off x="38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1905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6672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9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1</a:t>
                  </a:r>
                </a:p>
              </p:txBody>
            </p:sp>
          </p:grpSp>
          <p:sp>
            <p:nvSpPr>
              <p:cNvPr id="26659" name="Line 12"/>
              <p:cNvSpPr>
                <a:spLocks noChangeShapeType="1"/>
              </p:cNvSpPr>
              <p:nvPr/>
            </p:nvSpPr>
            <p:spPr bwMode="auto">
              <a:xfrm flipV="1">
                <a:off x="2098" y="1352"/>
                <a:ext cx="194" cy="23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arrow" w="med" len="med"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60" name="Line 13"/>
              <p:cNvSpPr>
                <a:spLocks noChangeShapeType="1"/>
              </p:cNvSpPr>
              <p:nvPr/>
            </p:nvSpPr>
            <p:spPr bwMode="auto">
              <a:xfrm>
                <a:off x="2106" y="1826"/>
                <a:ext cx="146" cy="22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61" name="Line 14"/>
              <p:cNvSpPr>
                <a:spLocks noChangeShapeType="1"/>
              </p:cNvSpPr>
              <p:nvPr/>
            </p:nvSpPr>
            <p:spPr bwMode="auto">
              <a:xfrm>
                <a:off x="2448" y="1347"/>
                <a:ext cx="144" cy="24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62" name="Line 15"/>
              <p:cNvSpPr>
                <a:spLocks noChangeShapeType="1"/>
              </p:cNvSpPr>
              <p:nvPr/>
            </p:nvSpPr>
            <p:spPr bwMode="auto">
              <a:xfrm>
                <a:off x="2351" y="873"/>
                <a:ext cx="0" cy="18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6663" name="Group 16"/>
              <p:cNvGrpSpPr>
                <a:grpSpLocks/>
              </p:cNvGrpSpPr>
              <p:nvPr/>
            </p:nvGrpSpPr>
            <p:grpSpPr bwMode="auto">
              <a:xfrm>
                <a:off x="1811" y="1554"/>
                <a:ext cx="1080" cy="296"/>
                <a:chOff x="1567" y="1522"/>
                <a:chExt cx="1080" cy="296"/>
              </a:xfrm>
            </p:grpSpPr>
            <p:grpSp>
              <p:nvGrpSpPr>
                <p:cNvPr id="26665" name="Group 17"/>
                <p:cNvGrpSpPr>
                  <a:grpSpLocks/>
                </p:cNvGrpSpPr>
                <p:nvPr/>
              </p:nvGrpSpPr>
              <p:grpSpPr bwMode="auto">
                <a:xfrm>
                  <a:off x="156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6669" name="Oval 18"/>
                  <p:cNvSpPr>
                    <a:spLocks noChangeArrowheads="1"/>
                  </p:cNvSpPr>
                  <p:nvPr/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6670" name="Text Box 1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2</a:t>
                    </a:r>
                  </a:p>
                </p:txBody>
              </p:sp>
            </p:grpSp>
            <p:grpSp>
              <p:nvGrpSpPr>
                <p:cNvPr id="26666" name="Group 20"/>
                <p:cNvGrpSpPr>
                  <a:grpSpLocks/>
                </p:cNvGrpSpPr>
                <p:nvPr/>
              </p:nvGrpSpPr>
              <p:grpSpPr bwMode="auto">
                <a:xfrm>
                  <a:off x="229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6667" name="Oval 21"/>
                  <p:cNvSpPr>
                    <a:spLocks noChangeArrowheads="1"/>
                  </p:cNvSpPr>
                  <p:nvPr/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6668" name="Text Box 2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3</a:t>
                    </a:r>
                  </a:p>
                </p:txBody>
              </p:sp>
            </p:grpSp>
          </p:grpSp>
          <p:sp>
            <p:nvSpPr>
              <p:cNvPr id="26664" name="Line 23"/>
              <p:cNvSpPr>
                <a:spLocks noChangeShapeType="1"/>
              </p:cNvSpPr>
              <p:nvPr/>
            </p:nvSpPr>
            <p:spPr bwMode="auto">
              <a:xfrm flipH="1">
                <a:off x="2452" y="1814"/>
                <a:ext cx="134" cy="24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6653" name="Text Box 24"/>
            <p:cNvSpPr txBox="1">
              <a:spLocks noChangeArrowheads="1"/>
            </p:cNvSpPr>
            <p:nvPr/>
          </p:nvSpPr>
          <p:spPr bwMode="auto">
            <a:xfrm>
              <a:off x="2468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6654" name="Text Box 25"/>
            <p:cNvSpPr txBox="1">
              <a:spLocks noChangeArrowheads="1"/>
            </p:cNvSpPr>
            <p:nvPr/>
          </p:nvSpPr>
          <p:spPr bwMode="auto">
            <a:xfrm>
              <a:off x="1804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6655" name="Text Box 26"/>
            <p:cNvSpPr txBox="1">
              <a:spLocks noChangeArrowheads="1"/>
            </p:cNvSpPr>
            <p:nvPr/>
          </p:nvSpPr>
          <p:spPr bwMode="auto">
            <a:xfrm>
              <a:off x="2820" y="1598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= y</a:t>
              </a:r>
            </a:p>
          </p:txBody>
        </p:sp>
        <p:sp>
          <p:nvSpPr>
            <p:cNvPr id="26656" name="Text Box 27"/>
            <p:cNvSpPr txBox="1">
              <a:spLocks noChangeArrowheads="1"/>
            </p:cNvSpPr>
            <p:nvPr/>
          </p:nvSpPr>
          <p:spPr bwMode="auto">
            <a:xfrm>
              <a:off x="1256" y="1560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230428" name="Text Box 28"/>
          <p:cNvSpPr txBox="1">
            <a:spLocks noChangeArrowheads="1"/>
          </p:cNvSpPr>
          <p:nvPr/>
        </p:nvSpPr>
        <p:spPr bwMode="auto">
          <a:xfrm>
            <a:off x="4706938" y="4171950"/>
            <a:ext cx="1577975" cy="1628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</p:txBody>
      </p:sp>
      <p:grpSp>
        <p:nvGrpSpPr>
          <p:cNvPr id="9" name="Group 29"/>
          <p:cNvGrpSpPr>
            <a:grpSpLocks/>
          </p:cNvGrpSpPr>
          <p:nvPr/>
        </p:nvGrpSpPr>
        <p:grpSpPr bwMode="auto">
          <a:xfrm>
            <a:off x="6350000" y="3824288"/>
            <a:ext cx="2433638" cy="2324100"/>
            <a:chOff x="3159" y="2035"/>
            <a:chExt cx="1533" cy="1464"/>
          </a:xfrm>
        </p:grpSpPr>
        <p:grpSp>
          <p:nvGrpSpPr>
            <p:cNvPr id="26636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6650" name="Oval 31"/>
              <p:cNvSpPr>
                <a:spLocks noChangeArrowheads="1"/>
              </p:cNvSpPr>
              <p:nvPr/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6651" name="Text Box 32"/>
              <p:cNvSpPr txBox="1">
                <a:spLocks noChangeArrowheads="1"/>
              </p:cNvSpPr>
              <p:nvPr/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3</a:t>
                </a:r>
              </a:p>
            </p:txBody>
          </p:sp>
        </p:grpSp>
        <p:grpSp>
          <p:nvGrpSpPr>
            <p:cNvPr id="26637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6648" name="Oval 34"/>
              <p:cNvSpPr>
                <a:spLocks noChangeArrowheads="1"/>
              </p:cNvSpPr>
              <p:nvPr/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6649" name="Text Box 35"/>
              <p:cNvSpPr txBox="1">
                <a:spLocks noChangeArrowheads="1"/>
              </p:cNvSpPr>
              <p:nvPr/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1</a:t>
                </a:r>
              </a:p>
            </p:txBody>
          </p:sp>
        </p:grpSp>
        <p:sp>
          <p:nvSpPr>
            <p:cNvPr id="26638" name="Line 36"/>
            <p:cNvSpPr>
              <a:spLocks noChangeShapeType="1"/>
            </p:cNvSpPr>
            <p:nvPr/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639" name="Line 37"/>
            <p:cNvSpPr>
              <a:spLocks noChangeShapeType="1"/>
            </p:cNvSpPr>
            <p:nvPr/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640" name="Line 38"/>
            <p:cNvSpPr>
              <a:spLocks noChangeShapeType="1"/>
            </p:cNvSpPr>
            <p:nvPr/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6641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6646" name="Oval 40"/>
              <p:cNvSpPr>
                <a:spLocks noChangeArrowheads="1"/>
              </p:cNvSpPr>
              <p:nvPr/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6647" name="Text Box 41"/>
              <p:cNvSpPr txBox="1">
                <a:spLocks noChangeArrowheads="1"/>
              </p:cNvSpPr>
              <p:nvPr/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2</a:t>
                </a:r>
              </a:p>
            </p:txBody>
          </p:sp>
        </p:grpSp>
        <p:sp>
          <p:nvSpPr>
            <p:cNvPr id="26642" name="Line 42"/>
            <p:cNvSpPr>
              <a:spLocks noChangeShapeType="1"/>
            </p:cNvSpPr>
            <p:nvPr/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643" name="Text Box 43"/>
            <p:cNvSpPr txBox="1">
              <a:spLocks noChangeArrowheads="1"/>
            </p:cNvSpPr>
            <p:nvPr/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6644" name="Text Box 44"/>
            <p:cNvSpPr txBox="1">
              <a:spLocks noChangeArrowheads="1"/>
            </p:cNvSpPr>
            <p:nvPr/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6645" name="Text Box 45"/>
            <p:cNvSpPr txBox="1">
              <a:spLocks noChangeArrowheads="1"/>
            </p:cNvSpPr>
            <p:nvPr/>
          </p:nvSpPr>
          <p:spPr bwMode="auto">
            <a:xfrm>
              <a:off x="3159" y="2722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1254449" name="Text Box 49"/>
          <p:cNvSpPr txBox="1">
            <a:spLocks noChangeArrowheads="1"/>
          </p:cNvSpPr>
          <p:nvPr/>
        </p:nvSpPr>
        <p:spPr bwMode="auto">
          <a:xfrm>
            <a:off x="5364163" y="1268413"/>
            <a:ext cx="3359150" cy="1006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Statement coverage:</a:t>
            </a:r>
            <a:br>
              <a:rPr lang="en-US" sz="2000"/>
            </a:br>
            <a:r>
              <a:rPr lang="en-US" sz="2000"/>
              <a:t>Cover every </a:t>
            </a:r>
            <a:r>
              <a:rPr lang="en-US" sz="2000" i="1"/>
              <a:t>node</a:t>
            </a:r>
            <a:r>
              <a:rPr lang="en-US" sz="2000"/>
              <a:t> of these</a:t>
            </a:r>
            <a:br>
              <a:rPr lang="en-US" sz="2000"/>
            </a:br>
            <a:r>
              <a:rPr lang="en-US" sz="2000"/>
              <a:t>graphs</a:t>
            </a:r>
          </a:p>
        </p:txBody>
      </p:sp>
      <p:sp>
        <p:nvSpPr>
          <p:cNvPr id="1254451" name="Line 51"/>
          <p:cNvSpPr>
            <a:spLocks noChangeShapeType="1"/>
          </p:cNvSpPr>
          <p:nvPr/>
        </p:nvSpPr>
        <p:spPr bwMode="auto">
          <a:xfrm flipV="1">
            <a:off x="2411413" y="3213100"/>
            <a:ext cx="936625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54452" name="Rectangle 52"/>
          <p:cNvSpPr>
            <a:spLocks noChangeArrowheads="1"/>
          </p:cNvSpPr>
          <p:nvPr/>
        </p:nvSpPr>
        <p:spPr bwMode="auto">
          <a:xfrm>
            <a:off x="827088" y="1916113"/>
            <a:ext cx="1439862" cy="720725"/>
          </a:xfrm>
          <a:prstGeom prst="rect">
            <a:avLst/>
          </a:prstGeom>
          <a:noFill/>
          <a:ln w="38100" algn="ctr">
            <a:solidFill>
              <a:schemeClr val="hlink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54453" name="Text Box 53"/>
          <p:cNvSpPr txBox="1">
            <a:spLocks noChangeArrowheads="1"/>
          </p:cNvSpPr>
          <p:nvPr/>
        </p:nvSpPr>
        <p:spPr bwMode="auto">
          <a:xfrm>
            <a:off x="755650" y="4797425"/>
            <a:ext cx="3540125" cy="13112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Treat as one node because</a:t>
            </a:r>
            <a:br>
              <a:rPr lang="en-US" sz="2000"/>
            </a:br>
            <a:r>
              <a:rPr lang="en-US" sz="2000"/>
              <a:t>if one statement executes</a:t>
            </a:r>
            <a:br>
              <a:rPr lang="en-US" sz="2000"/>
            </a:br>
            <a:r>
              <a:rPr lang="en-US" sz="2000"/>
              <a:t>the other must also execute</a:t>
            </a:r>
            <a:br>
              <a:rPr lang="en-US" sz="2000"/>
            </a:br>
            <a:r>
              <a:rPr lang="en-US" sz="2000"/>
              <a:t>(code is a </a:t>
            </a:r>
            <a:r>
              <a:rPr lang="en-US" sz="2000" i="1"/>
              <a:t>basic block</a:t>
            </a:r>
            <a:r>
              <a:rPr lang="en-US" sz="2000"/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821653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0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428" grpId="0" animBg="1"/>
      <p:bldP spid="1254449" grpId="0"/>
      <p:bldP spid="1254451" grpId="0" animBg="1"/>
      <p:bldP spid="1254452" grpId="0" animBg="1"/>
      <p:bldP spid="12544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Branch Coverage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7652" name="Text Box 3"/>
          <p:cNvSpPr txBox="1">
            <a:spLocks noChangeArrowheads="1"/>
          </p:cNvSpPr>
          <p:nvPr/>
        </p:nvSpPr>
        <p:spPr bwMode="auto">
          <a:xfrm>
            <a:off x="752475" y="1298575"/>
            <a:ext cx="1577975" cy="2847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else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x = y;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}</a:t>
            </a:r>
          </a:p>
        </p:txBody>
      </p:sp>
      <p:grpSp>
        <p:nvGrpSpPr>
          <p:cNvPr id="27653" name="Group 4"/>
          <p:cNvGrpSpPr>
            <a:grpSpLocks/>
          </p:cNvGrpSpPr>
          <p:nvPr/>
        </p:nvGrpSpPr>
        <p:grpSpPr bwMode="auto">
          <a:xfrm>
            <a:off x="2395538" y="1560513"/>
            <a:ext cx="3232150" cy="2324100"/>
            <a:chOff x="1256" y="873"/>
            <a:chExt cx="2036" cy="1464"/>
          </a:xfrm>
        </p:grpSpPr>
        <p:grpSp>
          <p:nvGrpSpPr>
            <p:cNvPr id="27677" name="Group 5"/>
            <p:cNvGrpSpPr>
              <a:grpSpLocks/>
            </p:cNvGrpSpPr>
            <p:nvPr/>
          </p:nvGrpSpPr>
          <p:grpSpPr bwMode="auto">
            <a:xfrm>
              <a:off x="1811" y="873"/>
              <a:ext cx="1080" cy="1464"/>
              <a:chOff x="1811" y="873"/>
              <a:chExt cx="1080" cy="1464"/>
            </a:xfrm>
          </p:grpSpPr>
          <p:grpSp>
            <p:nvGrpSpPr>
              <p:cNvPr id="27682" name="Group 6"/>
              <p:cNvGrpSpPr>
                <a:grpSpLocks/>
              </p:cNvGrpSpPr>
              <p:nvPr/>
            </p:nvGrpSpPr>
            <p:grpSpPr bwMode="auto">
              <a:xfrm>
                <a:off x="2176" y="2041"/>
                <a:ext cx="350" cy="296"/>
                <a:chOff x="4738" y="2684"/>
                <a:chExt cx="350" cy="296"/>
              </a:xfrm>
            </p:grpSpPr>
            <p:sp>
              <p:nvSpPr>
                <p:cNvPr id="27698" name="Oval 7"/>
                <p:cNvSpPr>
                  <a:spLocks noChangeArrowheads="1"/>
                </p:cNvSpPr>
                <p:nvPr/>
              </p:nvSpPr>
              <p:spPr bwMode="auto">
                <a:xfrm>
                  <a:off x="47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7699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48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4</a:t>
                  </a:r>
                </a:p>
              </p:txBody>
            </p:sp>
          </p:grpSp>
          <p:grpSp>
            <p:nvGrpSpPr>
              <p:cNvPr id="27683" name="Group 9"/>
              <p:cNvGrpSpPr>
                <a:grpSpLocks/>
              </p:cNvGrpSpPr>
              <p:nvPr/>
            </p:nvGrpSpPr>
            <p:grpSpPr bwMode="auto">
              <a:xfrm>
                <a:off x="2176" y="1067"/>
                <a:ext cx="350" cy="296"/>
                <a:chOff x="3838" y="2684"/>
                <a:chExt cx="350" cy="296"/>
              </a:xfrm>
            </p:grpSpPr>
            <p:sp>
              <p:nvSpPr>
                <p:cNvPr id="27696" name="Oval 10"/>
                <p:cNvSpPr>
                  <a:spLocks noChangeArrowheads="1"/>
                </p:cNvSpPr>
                <p:nvPr/>
              </p:nvSpPr>
              <p:spPr bwMode="auto">
                <a:xfrm>
                  <a:off x="38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1905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7697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9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1</a:t>
                  </a:r>
                </a:p>
              </p:txBody>
            </p:sp>
          </p:grpSp>
          <p:sp>
            <p:nvSpPr>
              <p:cNvPr id="27684" name="Line 12"/>
              <p:cNvSpPr>
                <a:spLocks noChangeShapeType="1"/>
              </p:cNvSpPr>
              <p:nvPr/>
            </p:nvSpPr>
            <p:spPr bwMode="auto">
              <a:xfrm flipV="1">
                <a:off x="2098" y="1352"/>
                <a:ext cx="194" cy="23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arrow" w="med" len="med"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685" name="Line 13"/>
              <p:cNvSpPr>
                <a:spLocks noChangeShapeType="1"/>
              </p:cNvSpPr>
              <p:nvPr/>
            </p:nvSpPr>
            <p:spPr bwMode="auto">
              <a:xfrm>
                <a:off x="2106" y="1826"/>
                <a:ext cx="146" cy="22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686" name="Line 14"/>
              <p:cNvSpPr>
                <a:spLocks noChangeShapeType="1"/>
              </p:cNvSpPr>
              <p:nvPr/>
            </p:nvSpPr>
            <p:spPr bwMode="auto">
              <a:xfrm>
                <a:off x="2448" y="1347"/>
                <a:ext cx="144" cy="24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687" name="Line 15"/>
              <p:cNvSpPr>
                <a:spLocks noChangeShapeType="1"/>
              </p:cNvSpPr>
              <p:nvPr/>
            </p:nvSpPr>
            <p:spPr bwMode="auto">
              <a:xfrm>
                <a:off x="2351" y="873"/>
                <a:ext cx="0" cy="18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7688" name="Group 16"/>
              <p:cNvGrpSpPr>
                <a:grpSpLocks/>
              </p:cNvGrpSpPr>
              <p:nvPr/>
            </p:nvGrpSpPr>
            <p:grpSpPr bwMode="auto">
              <a:xfrm>
                <a:off x="1811" y="1554"/>
                <a:ext cx="1080" cy="296"/>
                <a:chOff x="1567" y="1522"/>
                <a:chExt cx="1080" cy="296"/>
              </a:xfrm>
            </p:grpSpPr>
            <p:grpSp>
              <p:nvGrpSpPr>
                <p:cNvPr id="27690" name="Group 17"/>
                <p:cNvGrpSpPr>
                  <a:grpSpLocks/>
                </p:cNvGrpSpPr>
                <p:nvPr/>
              </p:nvGrpSpPr>
              <p:grpSpPr bwMode="auto">
                <a:xfrm>
                  <a:off x="156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7694" name="Oval 18"/>
                  <p:cNvSpPr>
                    <a:spLocks noChangeArrowheads="1"/>
                  </p:cNvSpPr>
                  <p:nvPr/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7695" name="Text Box 1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2</a:t>
                    </a:r>
                  </a:p>
                </p:txBody>
              </p:sp>
            </p:grpSp>
            <p:grpSp>
              <p:nvGrpSpPr>
                <p:cNvPr id="27691" name="Group 20"/>
                <p:cNvGrpSpPr>
                  <a:grpSpLocks/>
                </p:cNvGrpSpPr>
                <p:nvPr/>
              </p:nvGrpSpPr>
              <p:grpSpPr bwMode="auto">
                <a:xfrm>
                  <a:off x="229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7692" name="Oval 21"/>
                  <p:cNvSpPr>
                    <a:spLocks noChangeArrowheads="1"/>
                  </p:cNvSpPr>
                  <p:nvPr/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7693" name="Text Box 2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3</a:t>
                    </a:r>
                  </a:p>
                </p:txBody>
              </p:sp>
            </p:grpSp>
          </p:grpSp>
          <p:sp>
            <p:nvSpPr>
              <p:cNvPr id="27689" name="Line 23"/>
              <p:cNvSpPr>
                <a:spLocks noChangeShapeType="1"/>
              </p:cNvSpPr>
              <p:nvPr/>
            </p:nvSpPr>
            <p:spPr bwMode="auto">
              <a:xfrm flipH="1">
                <a:off x="2452" y="1814"/>
                <a:ext cx="134" cy="24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7678" name="Text Box 24"/>
            <p:cNvSpPr txBox="1">
              <a:spLocks noChangeArrowheads="1"/>
            </p:cNvSpPr>
            <p:nvPr/>
          </p:nvSpPr>
          <p:spPr bwMode="auto">
            <a:xfrm>
              <a:off x="2468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7679" name="Text Box 25"/>
            <p:cNvSpPr txBox="1">
              <a:spLocks noChangeArrowheads="1"/>
            </p:cNvSpPr>
            <p:nvPr/>
          </p:nvSpPr>
          <p:spPr bwMode="auto">
            <a:xfrm>
              <a:off x="1804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7680" name="Text Box 26"/>
            <p:cNvSpPr txBox="1">
              <a:spLocks noChangeArrowheads="1"/>
            </p:cNvSpPr>
            <p:nvPr/>
          </p:nvSpPr>
          <p:spPr bwMode="auto">
            <a:xfrm>
              <a:off x="2820" y="1598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= y</a:t>
              </a:r>
            </a:p>
          </p:txBody>
        </p:sp>
        <p:sp>
          <p:nvSpPr>
            <p:cNvPr id="27681" name="Text Box 27"/>
            <p:cNvSpPr txBox="1">
              <a:spLocks noChangeArrowheads="1"/>
            </p:cNvSpPr>
            <p:nvPr/>
          </p:nvSpPr>
          <p:spPr bwMode="auto">
            <a:xfrm>
              <a:off x="1256" y="1560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27654" name="Text Box 28"/>
          <p:cNvSpPr txBox="1">
            <a:spLocks noChangeArrowheads="1"/>
          </p:cNvSpPr>
          <p:nvPr/>
        </p:nvSpPr>
        <p:spPr bwMode="auto">
          <a:xfrm>
            <a:off x="4706938" y="4171950"/>
            <a:ext cx="1577975" cy="1628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</p:txBody>
      </p:sp>
      <p:grpSp>
        <p:nvGrpSpPr>
          <p:cNvPr id="27655" name="Group 29"/>
          <p:cNvGrpSpPr>
            <a:grpSpLocks/>
          </p:cNvGrpSpPr>
          <p:nvPr/>
        </p:nvGrpSpPr>
        <p:grpSpPr bwMode="auto">
          <a:xfrm>
            <a:off x="6350000" y="3824288"/>
            <a:ext cx="2433638" cy="2324100"/>
            <a:chOff x="3159" y="2035"/>
            <a:chExt cx="1533" cy="1464"/>
          </a:xfrm>
        </p:grpSpPr>
        <p:grpSp>
          <p:nvGrpSpPr>
            <p:cNvPr id="27661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7675" name="Oval 31"/>
              <p:cNvSpPr>
                <a:spLocks noChangeArrowheads="1"/>
              </p:cNvSpPr>
              <p:nvPr/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7676" name="Text Box 32"/>
              <p:cNvSpPr txBox="1">
                <a:spLocks noChangeArrowheads="1"/>
              </p:cNvSpPr>
              <p:nvPr/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3</a:t>
                </a:r>
              </a:p>
            </p:txBody>
          </p:sp>
        </p:grpSp>
        <p:grpSp>
          <p:nvGrpSpPr>
            <p:cNvPr id="27662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7673" name="Oval 34"/>
              <p:cNvSpPr>
                <a:spLocks noChangeArrowheads="1"/>
              </p:cNvSpPr>
              <p:nvPr/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7674" name="Text Box 35"/>
              <p:cNvSpPr txBox="1">
                <a:spLocks noChangeArrowheads="1"/>
              </p:cNvSpPr>
              <p:nvPr/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1</a:t>
                </a:r>
              </a:p>
            </p:txBody>
          </p:sp>
        </p:grpSp>
        <p:sp>
          <p:nvSpPr>
            <p:cNvPr id="27663" name="Line 36"/>
            <p:cNvSpPr>
              <a:spLocks noChangeShapeType="1"/>
            </p:cNvSpPr>
            <p:nvPr/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64" name="Line 37"/>
            <p:cNvSpPr>
              <a:spLocks noChangeShapeType="1"/>
            </p:cNvSpPr>
            <p:nvPr/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65" name="Line 38"/>
            <p:cNvSpPr>
              <a:spLocks noChangeShapeType="1"/>
            </p:cNvSpPr>
            <p:nvPr/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7666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7671" name="Oval 40"/>
              <p:cNvSpPr>
                <a:spLocks noChangeArrowheads="1"/>
              </p:cNvSpPr>
              <p:nvPr/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7672" name="Text Box 41"/>
              <p:cNvSpPr txBox="1">
                <a:spLocks noChangeArrowheads="1"/>
              </p:cNvSpPr>
              <p:nvPr/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2</a:t>
                </a:r>
              </a:p>
            </p:txBody>
          </p:sp>
        </p:grpSp>
        <p:sp>
          <p:nvSpPr>
            <p:cNvPr id="27667" name="Line 42"/>
            <p:cNvSpPr>
              <a:spLocks noChangeShapeType="1"/>
            </p:cNvSpPr>
            <p:nvPr/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68" name="Text Box 43"/>
            <p:cNvSpPr txBox="1">
              <a:spLocks noChangeArrowheads="1"/>
            </p:cNvSpPr>
            <p:nvPr/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7669" name="Text Box 44"/>
            <p:cNvSpPr txBox="1">
              <a:spLocks noChangeArrowheads="1"/>
            </p:cNvSpPr>
            <p:nvPr/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7670" name="Text Box 45"/>
            <p:cNvSpPr txBox="1">
              <a:spLocks noChangeArrowheads="1"/>
            </p:cNvSpPr>
            <p:nvPr/>
          </p:nvSpPr>
          <p:spPr bwMode="auto">
            <a:xfrm>
              <a:off x="3159" y="2722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1257519" name="Text Box 47"/>
          <p:cNvSpPr txBox="1">
            <a:spLocks noChangeArrowheads="1"/>
          </p:cNvSpPr>
          <p:nvPr/>
        </p:nvSpPr>
        <p:spPr bwMode="auto">
          <a:xfrm>
            <a:off x="5364163" y="1412875"/>
            <a:ext cx="2692400" cy="1006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Branch coverage vs.</a:t>
            </a:r>
            <a:br>
              <a:rPr lang="en-US" sz="2000"/>
            </a:br>
            <a:r>
              <a:rPr lang="en-US" sz="2000"/>
              <a:t>statement coverage:</a:t>
            </a:r>
            <a:br>
              <a:rPr lang="en-US" sz="2000"/>
            </a:br>
            <a:r>
              <a:rPr lang="en-US" sz="2000"/>
              <a:t>Same for if-then-else</a:t>
            </a:r>
          </a:p>
        </p:txBody>
      </p:sp>
      <p:sp>
        <p:nvSpPr>
          <p:cNvPr id="1257523" name="Text Box 51"/>
          <p:cNvSpPr txBox="1">
            <a:spLocks noChangeArrowheads="1"/>
          </p:cNvSpPr>
          <p:nvPr/>
        </p:nvSpPr>
        <p:spPr bwMode="auto">
          <a:xfrm>
            <a:off x="395288" y="4437063"/>
            <a:ext cx="4006850" cy="1920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But consider this if-then</a:t>
            </a:r>
            <a:br>
              <a:rPr lang="en-US" sz="2000"/>
            </a:br>
            <a:r>
              <a:rPr lang="en-US" sz="2000"/>
              <a:t>structure.  For branch coverage</a:t>
            </a:r>
            <a:br>
              <a:rPr lang="en-US" sz="2000"/>
            </a:br>
            <a:r>
              <a:rPr lang="en-US" sz="2000"/>
              <a:t>can’t just cover all </a:t>
            </a:r>
            <a:r>
              <a:rPr lang="en-US" sz="2000" i="1"/>
              <a:t>nodes</a:t>
            </a:r>
            <a:r>
              <a:rPr lang="en-US" sz="2000"/>
              <a:t>, but</a:t>
            </a:r>
            <a:br>
              <a:rPr lang="en-US" sz="2000"/>
            </a:br>
            <a:r>
              <a:rPr lang="en-US" sz="2000"/>
              <a:t>must cover all</a:t>
            </a:r>
            <a:r>
              <a:rPr lang="en-US" sz="2000" i="1"/>
              <a:t> edges</a:t>
            </a:r>
            <a:r>
              <a:rPr lang="en-US" sz="2000"/>
              <a:t> – get to</a:t>
            </a:r>
            <a:br>
              <a:rPr lang="en-US" sz="2000"/>
            </a:br>
            <a:r>
              <a:rPr lang="en-US" sz="2000"/>
              <a:t>node 3 both after 2 and without</a:t>
            </a:r>
            <a:br>
              <a:rPr lang="en-US" sz="2000"/>
            </a:br>
            <a:r>
              <a:rPr lang="en-US" sz="2000"/>
              <a:t>executing 2!</a:t>
            </a:r>
          </a:p>
        </p:txBody>
      </p:sp>
      <p:sp>
        <p:nvSpPr>
          <p:cNvPr id="1257525" name="Line 53"/>
          <p:cNvSpPr>
            <a:spLocks noChangeShapeType="1"/>
          </p:cNvSpPr>
          <p:nvPr/>
        </p:nvSpPr>
        <p:spPr bwMode="auto">
          <a:xfrm flipH="1">
            <a:off x="7667625" y="4581525"/>
            <a:ext cx="288925" cy="360363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57526" name="Line 54"/>
          <p:cNvSpPr>
            <a:spLocks noChangeShapeType="1"/>
          </p:cNvSpPr>
          <p:nvPr/>
        </p:nvSpPr>
        <p:spPr bwMode="auto">
          <a:xfrm>
            <a:off x="7667625" y="5300663"/>
            <a:ext cx="217488" cy="3603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57527" name="Line 55"/>
          <p:cNvSpPr>
            <a:spLocks noChangeShapeType="1"/>
          </p:cNvSpPr>
          <p:nvPr/>
        </p:nvSpPr>
        <p:spPr bwMode="auto">
          <a:xfrm flipH="1">
            <a:off x="8101013" y="4652963"/>
            <a:ext cx="0" cy="9366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0625912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7519" grpId="0"/>
      <p:bldP spid="1257523" grpId="0"/>
      <p:bldP spid="1257525" grpId="0" animBg="1"/>
      <p:bldP spid="1257525" grpId="1" animBg="1"/>
      <p:bldP spid="1257526" grpId="0" animBg="1"/>
      <p:bldP spid="1257526" grpId="1" animBg="1"/>
      <p:bldP spid="12575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Path Coverage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8676" name="Text Box 3"/>
          <p:cNvSpPr txBox="1">
            <a:spLocks noChangeArrowheads="1"/>
          </p:cNvSpPr>
          <p:nvPr/>
        </p:nvSpPr>
        <p:spPr bwMode="auto">
          <a:xfrm>
            <a:off x="611188" y="981075"/>
            <a:ext cx="1577975" cy="5494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else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 x = y;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r>
              <a:rPr lang="en-US" sz="1800"/>
              <a:t>if (x &lt; y)</a:t>
            </a:r>
          </a:p>
          <a:p>
            <a:r>
              <a:rPr lang="en-US" sz="1800"/>
              <a:t>{</a:t>
            </a:r>
          </a:p>
          <a:p>
            <a:r>
              <a:rPr lang="en-US" sz="1800"/>
              <a:t>   y = 0;</a:t>
            </a:r>
          </a:p>
          <a:p>
            <a:r>
              <a:rPr lang="en-US" sz="1800"/>
              <a:t>   x = x + 1;</a:t>
            </a:r>
          </a:p>
          <a:p>
            <a:r>
              <a:rPr lang="en-US" sz="1800"/>
              <a:t>}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endParaRPr lang="en-US" sz="2000">
              <a:latin typeface="Helvetica" pitchFamily="34" charset="0"/>
            </a:endParaRPr>
          </a:p>
        </p:txBody>
      </p:sp>
      <p:grpSp>
        <p:nvGrpSpPr>
          <p:cNvPr id="28677" name="Group 4"/>
          <p:cNvGrpSpPr>
            <a:grpSpLocks/>
          </p:cNvGrpSpPr>
          <p:nvPr/>
        </p:nvGrpSpPr>
        <p:grpSpPr bwMode="auto">
          <a:xfrm>
            <a:off x="2395538" y="1560513"/>
            <a:ext cx="3232150" cy="2324100"/>
            <a:chOff x="1256" y="873"/>
            <a:chExt cx="2036" cy="1464"/>
          </a:xfrm>
        </p:grpSpPr>
        <p:grpSp>
          <p:nvGrpSpPr>
            <p:cNvPr id="28700" name="Group 5"/>
            <p:cNvGrpSpPr>
              <a:grpSpLocks/>
            </p:cNvGrpSpPr>
            <p:nvPr/>
          </p:nvGrpSpPr>
          <p:grpSpPr bwMode="auto">
            <a:xfrm>
              <a:off x="1811" y="873"/>
              <a:ext cx="1080" cy="1464"/>
              <a:chOff x="1811" y="873"/>
              <a:chExt cx="1080" cy="1464"/>
            </a:xfrm>
          </p:grpSpPr>
          <p:grpSp>
            <p:nvGrpSpPr>
              <p:cNvPr id="28705" name="Group 6"/>
              <p:cNvGrpSpPr>
                <a:grpSpLocks/>
              </p:cNvGrpSpPr>
              <p:nvPr/>
            </p:nvGrpSpPr>
            <p:grpSpPr bwMode="auto">
              <a:xfrm>
                <a:off x="2176" y="2041"/>
                <a:ext cx="350" cy="296"/>
                <a:chOff x="4738" y="2684"/>
                <a:chExt cx="350" cy="296"/>
              </a:xfrm>
            </p:grpSpPr>
            <p:sp>
              <p:nvSpPr>
                <p:cNvPr id="28721" name="Oval 7"/>
                <p:cNvSpPr>
                  <a:spLocks noChangeArrowheads="1"/>
                </p:cNvSpPr>
                <p:nvPr/>
              </p:nvSpPr>
              <p:spPr bwMode="auto">
                <a:xfrm>
                  <a:off x="47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8722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48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4</a:t>
                  </a:r>
                </a:p>
              </p:txBody>
            </p:sp>
          </p:grpSp>
          <p:grpSp>
            <p:nvGrpSpPr>
              <p:cNvPr id="28706" name="Group 9"/>
              <p:cNvGrpSpPr>
                <a:grpSpLocks/>
              </p:cNvGrpSpPr>
              <p:nvPr/>
            </p:nvGrpSpPr>
            <p:grpSpPr bwMode="auto">
              <a:xfrm>
                <a:off x="2176" y="1067"/>
                <a:ext cx="350" cy="296"/>
                <a:chOff x="3838" y="2684"/>
                <a:chExt cx="350" cy="296"/>
              </a:xfrm>
            </p:grpSpPr>
            <p:sp>
              <p:nvSpPr>
                <p:cNvPr id="28719" name="Oval 10"/>
                <p:cNvSpPr>
                  <a:spLocks noChangeArrowheads="1"/>
                </p:cNvSpPr>
                <p:nvPr/>
              </p:nvSpPr>
              <p:spPr bwMode="auto">
                <a:xfrm>
                  <a:off x="38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1905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8720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9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1</a:t>
                  </a:r>
                </a:p>
              </p:txBody>
            </p:sp>
          </p:grpSp>
          <p:sp>
            <p:nvSpPr>
              <p:cNvPr id="28707" name="Line 12"/>
              <p:cNvSpPr>
                <a:spLocks noChangeShapeType="1"/>
              </p:cNvSpPr>
              <p:nvPr/>
            </p:nvSpPr>
            <p:spPr bwMode="auto">
              <a:xfrm flipV="1">
                <a:off x="2098" y="1352"/>
                <a:ext cx="194" cy="23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arrow" w="med" len="med"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708" name="Line 13"/>
              <p:cNvSpPr>
                <a:spLocks noChangeShapeType="1"/>
              </p:cNvSpPr>
              <p:nvPr/>
            </p:nvSpPr>
            <p:spPr bwMode="auto">
              <a:xfrm>
                <a:off x="2106" y="1826"/>
                <a:ext cx="146" cy="22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709" name="Line 14"/>
              <p:cNvSpPr>
                <a:spLocks noChangeShapeType="1"/>
              </p:cNvSpPr>
              <p:nvPr/>
            </p:nvSpPr>
            <p:spPr bwMode="auto">
              <a:xfrm>
                <a:off x="2448" y="1347"/>
                <a:ext cx="144" cy="24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710" name="Line 15"/>
              <p:cNvSpPr>
                <a:spLocks noChangeShapeType="1"/>
              </p:cNvSpPr>
              <p:nvPr/>
            </p:nvSpPr>
            <p:spPr bwMode="auto">
              <a:xfrm>
                <a:off x="2351" y="873"/>
                <a:ext cx="0" cy="18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8711" name="Group 16"/>
              <p:cNvGrpSpPr>
                <a:grpSpLocks/>
              </p:cNvGrpSpPr>
              <p:nvPr/>
            </p:nvGrpSpPr>
            <p:grpSpPr bwMode="auto">
              <a:xfrm>
                <a:off x="1811" y="1554"/>
                <a:ext cx="1080" cy="296"/>
                <a:chOff x="1567" y="1522"/>
                <a:chExt cx="1080" cy="296"/>
              </a:xfrm>
            </p:grpSpPr>
            <p:grpSp>
              <p:nvGrpSpPr>
                <p:cNvPr id="28713" name="Group 17"/>
                <p:cNvGrpSpPr>
                  <a:grpSpLocks/>
                </p:cNvGrpSpPr>
                <p:nvPr/>
              </p:nvGrpSpPr>
              <p:grpSpPr bwMode="auto">
                <a:xfrm>
                  <a:off x="156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8717" name="Oval 18"/>
                  <p:cNvSpPr>
                    <a:spLocks noChangeArrowheads="1"/>
                  </p:cNvSpPr>
                  <p:nvPr/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8718" name="Text Box 1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2</a:t>
                    </a:r>
                  </a:p>
                </p:txBody>
              </p:sp>
            </p:grpSp>
            <p:grpSp>
              <p:nvGrpSpPr>
                <p:cNvPr id="28714" name="Group 20"/>
                <p:cNvGrpSpPr>
                  <a:grpSpLocks/>
                </p:cNvGrpSpPr>
                <p:nvPr/>
              </p:nvGrpSpPr>
              <p:grpSpPr bwMode="auto">
                <a:xfrm>
                  <a:off x="229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8715" name="Oval 21"/>
                  <p:cNvSpPr>
                    <a:spLocks noChangeArrowheads="1"/>
                  </p:cNvSpPr>
                  <p:nvPr/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8716" name="Text Box 22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3</a:t>
                    </a:r>
                  </a:p>
                </p:txBody>
              </p:sp>
            </p:grpSp>
          </p:grpSp>
          <p:sp>
            <p:nvSpPr>
              <p:cNvPr id="28712" name="Line 23"/>
              <p:cNvSpPr>
                <a:spLocks noChangeShapeType="1"/>
              </p:cNvSpPr>
              <p:nvPr/>
            </p:nvSpPr>
            <p:spPr bwMode="auto">
              <a:xfrm flipH="1">
                <a:off x="2452" y="1814"/>
                <a:ext cx="134" cy="24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8701" name="Text Box 24"/>
            <p:cNvSpPr txBox="1">
              <a:spLocks noChangeArrowheads="1"/>
            </p:cNvSpPr>
            <p:nvPr/>
          </p:nvSpPr>
          <p:spPr bwMode="auto">
            <a:xfrm>
              <a:off x="2468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8702" name="Text Box 25"/>
            <p:cNvSpPr txBox="1">
              <a:spLocks noChangeArrowheads="1"/>
            </p:cNvSpPr>
            <p:nvPr/>
          </p:nvSpPr>
          <p:spPr bwMode="auto">
            <a:xfrm>
              <a:off x="1804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8703" name="Text Box 26"/>
            <p:cNvSpPr txBox="1">
              <a:spLocks noChangeArrowheads="1"/>
            </p:cNvSpPr>
            <p:nvPr/>
          </p:nvSpPr>
          <p:spPr bwMode="auto">
            <a:xfrm>
              <a:off x="2820" y="1598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= y</a:t>
              </a:r>
            </a:p>
          </p:txBody>
        </p:sp>
        <p:sp>
          <p:nvSpPr>
            <p:cNvPr id="28704" name="Text Box 27"/>
            <p:cNvSpPr txBox="1">
              <a:spLocks noChangeArrowheads="1"/>
            </p:cNvSpPr>
            <p:nvPr/>
          </p:nvSpPr>
          <p:spPr bwMode="auto">
            <a:xfrm>
              <a:off x="1256" y="1560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grpSp>
        <p:nvGrpSpPr>
          <p:cNvPr id="28678" name="Group 29"/>
          <p:cNvGrpSpPr>
            <a:grpSpLocks/>
          </p:cNvGrpSpPr>
          <p:nvPr/>
        </p:nvGrpSpPr>
        <p:grpSpPr bwMode="auto">
          <a:xfrm>
            <a:off x="2393950" y="3105150"/>
            <a:ext cx="2433638" cy="2324100"/>
            <a:chOff x="3159" y="2035"/>
            <a:chExt cx="1533" cy="1464"/>
          </a:xfrm>
        </p:grpSpPr>
        <p:grpSp>
          <p:nvGrpSpPr>
            <p:cNvPr id="28684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8698" name="Oval 31"/>
              <p:cNvSpPr>
                <a:spLocks noChangeArrowheads="1"/>
              </p:cNvSpPr>
              <p:nvPr/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8699" name="Text Box 32"/>
              <p:cNvSpPr txBox="1">
                <a:spLocks noChangeArrowheads="1"/>
              </p:cNvSpPr>
              <p:nvPr/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6</a:t>
                </a:r>
              </a:p>
            </p:txBody>
          </p:sp>
        </p:grpSp>
        <p:grpSp>
          <p:nvGrpSpPr>
            <p:cNvPr id="28685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8696" name="Oval 34"/>
              <p:cNvSpPr>
                <a:spLocks noChangeArrowheads="1"/>
              </p:cNvSpPr>
              <p:nvPr/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8697" name="Text Box 35"/>
              <p:cNvSpPr txBox="1">
                <a:spLocks noChangeArrowheads="1"/>
              </p:cNvSpPr>
              <p:nvPr/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4</a:t>
                </a:r>
              </a:p>
            </p:txBody>
          </p:sp>
        </p:grpSp>
        <p:sp>
          <p:nvSpPr>
            <p:cNvPr id="28686" name="Line 36"/>
            <p:cNvSpPr>
              <a:spLocks noChangeShapeType="1"/>
            </p:cNvSpPr>
            <p:nvPr/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87" name="Line 37"/>
            <p:cNvSpPr>
              <a:spLocks noChangeShapeType="1"/>
            </p:cNvSpPr>
            <p:nvPr/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88" name="Line 38"/>
            <p:cNvSpPr>
              <a:spLocks noChangeShapeType="1"/>
            </p:cNvSpPr>
            <p:nvPr/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8689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8694" name="Oval 40"/>
              <p:cNvSpPr>
                <a:spLocks noChangeArrowheads="1"/>
              </p:cNvSpPr>
              <p:nvPr/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8695" name="Text Box 41"/>
              <p:cNvSpPr txBox="1">
                <a:spLocks noChangeArrowheads="1"/>
              </p:cNvSpPr>
              <p:nvPr/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5</a:t>
                </a:r>
              </a:p>
            </p:txBody>
          </p:sp>
        </p:grpSp>
        <p:sp>
          <p:nvSpPr>
            <p:cNvPr id="28690" name="Line 42"/>
            <p:cNvSpPr>
              <a:spLocks noChangeShapeType="1"/>
            </p:cNvSpPr>
            <p:nvPr/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91" name="Text Box 43"/>
            <p:cNvSpPr txBox="1">
              <a:spLocks noChangeArrowheads="1"/>
            </p:cNvSpPr>
            <p:nvPr/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8692" name="Text Box 44"/>
            <p:cNvSpPr txBox="1">
              <a:spLocks noChangeArrowheads="1"/>
            </p:cNvSpPr>
            <p:nvPr/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8693" name="Text Box 45"/>
            <p:cNvSpPr txBox="1">
              <a:spLocks noChangeArrowheads="1"/>
            </p:cNvSpPr>
            <p:nvPr/>
          </p:nvSpPr>
          <p:spPr bwMode="auto">
            <a:xfrm>
              <a:off x="3159" y="2722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28679" name="Rectangle 52"/>
          <p:cNvSpPr>
            <a:spLocks noChangeArrowheads="1"/>
          </p:cNvSpPr>
          <p:nvPr/>
        </p:nvSpPr>
        <p:spPr bwMode="auto">
          <a:xfrm>
            <a:off x="4067175" y="3097213"/>
            <a:ext cx="144463" cy="288925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8680" name="Text Box 53"/>
          <p:cNvSpPr txBox="1">
            <a:spLocks noChangeArrowheads="1"/>
          </p:cNvSpPr>
          <p:nvPr/>
        </p:nvSpPr>
        <p:spPr bwMode="auto">
          <a:xfrm>
            <a:off x="4572000" y="836613"/>
            <a:ext cx="2725738" cy="10699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How many </a:t>
            </a:r>
            <a:r>
              <a:rPr lang="en-US" i="1"/>
              <a:t>paths</a:t>
            </a:r>
            <a:r>
              <a:rPr lang="en-US"/>
              <a:t> through</a:t>
            </a:r>
            <a:br>
              <a:rPr lang="en-US"/>
            </a:br>
            <a:r>
              <a:rPr lang="en-US"/>
              <a:t>this code are there?  Need</a:t>
            </a:r>
            <a:br>
              <a:rPr lang="en-US"/>
            </a:br>
            <a:r>
              <a:rPr lang="en-US"/>
              <a:t>one test case for each to</a:t>
            </a:r>
            <a:br>
              <a:rPr lang="en-US"/>
            </a:br>
            <a:r>
              <a:rPr lang="en-US"/>
              <a:t>get path coverage</a:t>
            </a:r>
          </a:p>
        </p:txBody>
      </p:sp>
      <p:sp>
        <p:nvSpPr>
          <p:cNvPr id="1260598" name="Text Box 54"/>
          <p:cNvSpPr txBox="1">
            <a:spLocks noChangeArrowheads="1"/>
          </p:cNvSpPr>
          <p:nvPr/>
        </p:nvSpPr>
        <p:spPr bwMode="auto">
          <a:xfrm>
            <a:off x="5867400" y="2133600"/>
            <a:ext cx="2962275" cy="11922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To get statement and branch</a:t>
            </a:r>
            <a:br>
              <a:rPr lang="en-US"/>
            </a:br>
            <a:r>
              <a:rPr lang="en-US"/>
              <a:t>coverage, we only need two</a:t>
            </a:r>
            <a:br>
              <a:rPr lang="en-US"/>
            </a:br>
            <a:r>
              <a:rPr lang="en-US"/>
              <a:t>test cases:</a:t>
            </a:r>
          </a:p>
          <a:p>
            <a:r>
              <a:rPr lang="en-US"/>
              <a:t>1 2 4 5 6 and 1 3 4 6</a:t>
            </a:r>
          </a:p>
        </p:txBody>
      </p:sp>
      <p:sp>
        <p:nvSpPr>
          <p:cNvPr id="1260599" name="Text Box 55"/>
          <p:cNvSpPr txBox="1">
            <a:spLocks noChangeArrowheads="1"/>
          </p:cNvSpPr>
          <p:nvPr/>
        </p:nvSpPr>
        <p:spPr bwMode="auto">
          <a:xfrm>
            <a:off x="5364163" y="3500438"/>
            <a:ext cx="3244850" cy="1803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Path coverage needs two more:</a:t>
            </a:r>
          </a:p>
          <a:p>
            <a:r>
              <a:rPr lang="en-US"/>
              <a:t>1 2 4 5 6</a:t>
            </a:r>
          </a:p>
          <a:p>
            <a:r>
              <a:rPr lang="en-US"/>
              <a:t>1 3 4 6</a:t>
            </a:r>
          </a:p>
          <a:p>
            <a:r>
              <a:rPr lang="en-US"/>
              <a:t>1 2 4 6</a:t>
            </a:r>
          </a:p>
          <a:p>
            <a:r>
              <a:rPr lang="en-US"/>
              <a:t>1 3 4 5 6</a:t>
            </a:r>
          </a:p>
        </p:txBody>
      </p:sp>
      <p:sp>
        <p:nvSpPr>
          <p:cNvPr id="1260600" name="Text Box 56"/>
          <p:cNvSpPr txBox="1">
            <a:spLocks noChangeArrowheads="1"/>
          </p:cNvSpPr>
          <p:nvPr/>
        </p:nvSpPr>
        <p:spPr bwMode="auto">
          <a:xfrm>
            <a:off x="2916238" y="5589588"/>
            <a:ext cx="5462587" cy="8223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/>
              <a:t>In general:  exponential in</a:t>
            </a:r>
            <a:br>
              <a:rPr lang="en-US" sz="2400"/>
            </a:br>
            <a:r>
              <a:rPr lang="en-US" sz="2400"/>
              <a:t>the number of conditional branches!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7111326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0598" grpId="0"/>
      <p:bldP spid="1260599" grpId="0"/>
      <p:bldP spid="126060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Data Flow </a:t>
            </a:r>
            <a:r>
              <a:rPr lang="en-US" smtClean="0"/>
              <a:t>(Def-Use) Coverage</a:t>
            </a:r>
            <a:endParaRPr lang="en-US" dirty="0" smtClean="0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9700" name="Text Box 3"/>
          <p:cNvSpPr txBox="1">
            <a:spLocks noChangeArrowheads="1"/>
          </p:cNvSpPr>
          <p:nvPr/>
        </p:nvSpPr>
        <p:spPr bwMode="auto">
          <a:xfrm>
            <a:off x="323850" y="1196975"/>
            <a:ext cx="1577975" cy="39798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x = 3;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y = 3;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if (w) {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 x = y + 2;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if (z) {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y = x – 2;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n = x + y</a:t>
            </a:r>
            <a:endParaRPr lang="en-US" sz="1800"/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endParaRPr lang="en-US" sz="2000">
              <a:latin typeface="Helvetica" pitchFamily="34" charset="0"/>
            </a:endParaRPr>
          </a:p>
        </p:txBody>
      </p:sp>
      <p:sp>
        <p:nvSpPr>
          <p:cNvPr id="29701" name="Rectangle 46"/>
          <p:cNvSpPr>
            <a:spLocks noChangeArrowheads="1"/>
          </p:cNvSpPr>
          <p:nvPr/>
        </p:nvSpPr>
        <p:spPr bwMode="auto">
          <a:xfrm>
            <a:off x="4067175" y="3778250"/>
            <a:ext cx="144463" cy="288925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grpSp>
        <p:nvGrpSpPr>
          <p:cNvPr id="29702" name="Group 29"/>
          <p:cNvGrpSpPr>
            <a:grpSpLocks/>
          </p:cNvGrpSpPr>
          <p:nvPr/>
        </p:nvGrpSpPr>
        <p:grpSpPr bwMode="auto">
          <a:xfrm>
            <a:off x="2411413" y="3822700"/>
            <a:ext cx="2433637" cy="2324100"/>
            <a:chOff x="3159" y="2035"/>
            <a:chExt cx="1533" cy="1464"/>
          </a:xfrm>
        </p:grpSpPr>
        <p:grpSp>
          <p:nvGrpSpPr>
            <p:cNvPr id="29753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9767" name="Oval 31"/>
              <p:cNvSpPr>
                <a:spLocks noChangeArrowheads="1"/>
              </p:cNvSpPr>
              <p:nvPr/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68" name="Text Box 32"/>
              <p:cNvSpPr txBox="1">
                <a:spLocks noChangeArrowheads="1"/>
              </p:cNvSpPr>
              <p:nvPr/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7</a:t>
                </a:r>
              </a:p>
            </p:txBody>
          </p:sp>
        </p:grpSp>
        <p:grpSp>
          <p:nvGrpSpPr>
            <p:cNvPr id="29754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9765" name="Oval 34"/>
              <p:cNvSpPr>
                <a:spLocks noChangeArrowheads="1"/>
              </p:cNvSpPr>
              <p:nvPr/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66" name="Text Box 35"/>
              <p:cNvSpPr txBox="1">
                <a:spLocks noChangeArrowheads="1"/>
              </p:cNvSpPr>
              <p:nvPr/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4</a:t>
                </a:r>
              </a:p>
            </p:txBody>
          </p:sp>
        </p:grpSp>
        <p:sp>
          <p:nvSpPr>
            <p:cNvPr id="29755" name="Line 36"/>
            <p:cNvSpPr>
              <a:spLocks noChangeShapeType="1"/>
            </p:cNvSpPr>
            <p:nvPr/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56" name="Line 37"/>
            <p:cNvSpPr>
              <a:spLocks noChangeShapeType="1"/>
            </p:cNvSpPr>
            <p:nvPr/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57" name="Line 38"/>
            <p:cNvSpPr>
              <a:spLocks noChangeShapeType="1"/>
            </p:cNvSpPr>
            <p:nvPr/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9758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9763" name="Oval 40"/>
              <p:cNvSpPr>
                <a:spLocks noChangeArrowheads="1"/>
              </p:cNvSpPr>
              <p:nvPr/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64" name="Text Box 41"/>
              <p:cNvSpPr txBox="1">
                <a:spLocks noChangeArrowheads="1"/>
              </p:cNvSpPr>
              <p:nvPr/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6</a:t>
                </a:r>
              </a:p>
            </p:txBody>
          </p:sp>
        </p:grpSp>
        <p:sp>
          <p:nvSpPr>
            <p:cNvPr id="29759" name="Line 42"/>
            <p:cNvSpPr>
              <a:spLocks noChangeShapeType="1"/>
            </p:cNvSpPr>
            <p:nvPr/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60" name="Text Box 43"/>
            <p:cNvSpPr txBox="1">
              <a:spLocks noChangeArrowheads="1"/>
            </p:cNvSpPr>
            <p:nvPr/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!z</a:t>
              </a:r>
            </a:p>
          </p:txBody>
        </p:sp>
        <p:sp>
          <p:nvSpPr>
            <p:cNvPr id="29761" name="Text Box 44"/>
            <p:cNvSpPr txBox="1">
              <a:spLocks noChangeArrowheads="1"/>
            </p:cNvSpPr>
            <p:nvPr/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z</a:t>
              </a:r>
            </a:p>
          </p:txBody>
        </p:sp>
        <p:sp>
          <p:nvSpPr>
            <p:cNvPr id="29762" name="Text Box 45"/>
            <p:cNvSpPr txBox="1">
              <a:spLocks noChangeArrowheads="1"/>
            </p:cNvSpPr>
            <p:nvPr/>
          </p:nvSpPr>
          <p:spPr bwMode="auto">
            <a:xfrm>
              <a:off x="3159" y="2722"/>
              <a:ext cx="592" cy="135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x - 2</a:t>
              </a:r>
            </a:p>
          </p:txBody>
        </p:sp>
      </p:grpSp>
      <p:grpSp>
        <p:nvGrpSpPr>
          <p:cNvPr id="29703" name="Group 29"/>
          <p:cNvGrpSpPr>
            <a:grpSpLocks/>
          </p:cNvGrpSpPr>
          <p:nvPr/>
        </p:nvGrpSpPr>
        <p:grpSpPr bwMode="auto">
          <a:xfrm>
            <a:off x="2411413" y="2270125"/>
            <a:ext cx="2433637" cy="2324100"/>
            <a:chOff x="3159" y="2035"/>
            <a:chExt cx="1533" cy="1464"/>
          </a:xfrm>
        </p:grpSpPr>
        <p:grpSp>
          <p:nvGrpSpPr>
            <p:cNvPr id="29737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9751" name="Oval 31"/>
              <p:cNvSpPr>
                <a:spLocks noChangeArrowheads="1"/>
              </p:cNvSpPr>
              <p:nvPr/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52" name="Text Box 32"/>
              <p:cNvSpPr txBox="1">
                <a:spLocks noChangeArrowheads="1"/>
              </p:cNvSpPr>
              <p:nvPr/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5</a:t>
                </a:r>
              </a:p>
            </p:txBody>
          </p:sp>
        </p:grpSp>
        <p:grpSp>
          <p:nvGrpSpPr>
            <p:cNvPr id="29738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9749" name="Oval 34"/>
              <p:cNvSpPr>
                <a:spLocks noChangeArrowheads="1"/>
              </p:cNvSpPr>
              <p:nvPr/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50" name="Text Box 35"/>
              <p:cNvSpPr txBox="1">
                <a:spLocks noChangeArrowheads="1"/>
              </p:cNvSpPr>
              <p:nvPr/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3</a:t>
                </a:r>
              </a:p>
            </p:txBody>
          </p:sp>
        </p:grpSp>
        <p:sp>
          <p:nvSpPr>
            <p:cNvPr id="29739" name="Line 36"/>
            <p:cNvSpPr>
              <a:spLocks noChangeShapeType="1"/>
            </p:cNvSpPr>
            <p:nvPr/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40" name="Line 37"/>
            <p:cNvSpPr>
              <a:spLocks noChangeShapeType="1"/>
            </p:cNvSpPr>
            <p:nvPr/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41" name="Line 38"/>
            <p:cNvSpPr>
              <a:spLocks noChangeShapeType="1"/>
            </p:cNvSpPr>
            <p:nvPr/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9742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9747" name="Oval 40"/>
              <p:cNvSpPr>
                <a:spLocks noChangeArrowheads="1"/>
              </p:cNvSpPr>
              <p:nvPr/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48" name="Text Box 41"/>
              <p:cNvSpPr txBox="1">
                <a:spLocks noChangeArrowheads="1"/>
              </p:cNvSpPr>
              <p:nvPr/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4</a:t>
                </a:r>
              </a:p>
            </p:txBody>
          </p:sp>
        </p:grpSp>
        <p:sp>
          <p:nvSpPr>
            <p:cNvPr id="29743" name="Line 42"/>
            <p:cNvSpPr>
              <a:spLocks noChangeShapeType="1"/>
            </p:cNvSpPr>
            <p:nvPr/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44" name="Text Box 43"/>
            <p:cNvSpPr txBox="1">
              <a:spLocks noChangeArrowheads="1"/>
            </p:cNvSpPr>
            <p:nvPr/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!w</a:t>
              </a:r>
            </a:p>
          </p:txBody>
        </p:sp>
        <p:sp>
          <p:nvSpPr>
            <p:cNvPr id="29745" name="Text Box 44"/>
            <p:cNvSpPr txBox="1">
              <a:spLocks noChangeArrowheads="1"/>
            </p:cNvSpPr>
            <p:nvPr/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w</a:t>
              </a:r>
            </a:p>
          </p:txBody>
        </p:sp>
        <p:sp>
          <p:nvSpPr>
            <p:cNvPr id="29746" name="Text Box 45"/>
            <p:cNvSpPr txBox="1">
              <a:spLocks noChangeArrowheads="1"/>
            </p:cNvSpPr>
            <p:nvPr/>
          </p:nvSpPr>
          <p:spPr bwMode="auto">
            <a:xfrm>
              <a:off x="3159" y="2722"/>
              <a:ext cx="592" cy="135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y + 2</a:t>
              </a:r>
            </a:p>
          </p:txBody>
        </p:sp>
      </p:grpSp>
      <p:grpSp>
        <p:nvGrpSpPr>
          <p:cNvPr id="29704" name="Group 33"/>
          <p:cNvGrpSpPr>
            <a:grpSpLocks/>
          </p:cNvGrpSpPr>
          <p:nvPr/>
        </p:nvGrpSpPr>
        <p:grpSpPr bwMode="auto">
          <a:xfrm>
            <a:off x="3883025" y="1773238"/>
            <a:ext cx="555625" cy="469900"/>
            <a:chOff x="3838" y="2684"/>
            <a:chExt cx="350" cy="296"/>
          </a:xfrm>
        </p:grpSpPr>
        <p:sp>
          <p:nvSpPr>
            <p:cNvPr id="29735" name="Oval 34"/>
            <p:cNvSpPr>
              <a:spLocks noChangeArrowheads="1"/>
            </p:cNvSpPr>
            <p:nvPr/>
          </p:nvSpPr>
          <p:spPr bwMode="auto">
            <a:xfrm>
              <a:off x="3838" y="2684"/>
              <a:ext cx="350" cy="296"/>
            </a:xfrm>
            <a:prstGeom prst="ellipse">
              <a:avLst/>
            </a:prstGeom>
            <a:solidFill>
              <a:srgbClr val="0066FF"/>
            </a:solidFill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29736" name="Text Box 35"/>
            <p:cNvSpPr txBox="1">
              <a:spLocks noChangeArrowheads="1"/>
            </p:cNvSpPr>
            <p:nvPr/>
          </p:nvSpPr>
          <p:spPr bwMode="auto">
            <a:xfrm>
              <a:off x="3915" y="2707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2</a:t>
              </a:r>
            </a:p>
          </p:txBody>
        </p:sp>
      </p:grpSp>
      <p:grpSp>
        <p:nvGrpSpPr>
          <p:cNvPr id="29705" name="Group 33"/>
          <p:cNvGrpSpPr>
            <a:grpSpLocks/>
          </p:cNvGrpSpPr>
          <p:nvPr/>
        </p:nvGrpSpPr>
        <p:grpSpPr bwMode="auto">
          <a:xfrm>
            <a:off x="3883025" y="1014413"/>
            <a:ext cx="555625" cy="469900"/>
            <a:chOff x="3838" y="2684"/>
            <a:chExt cx="350" cy="296"/>
          </a:xfrm>
        </p:grpSpPr>
        <p:sp>
          <p:nvSpPr>
            <p:cNvPr id="29733" name="Oval 34"/>
            <p:cNvSpPr>
              <a:spLocks noChangeArrowheads="1"/>
            </p:cNvSpPr>
            <p:nvPr/>
          </p:nvSpPr>
          <p:spPr bwMode="auto">
            <a:xfrm>
              <a:off x="3838" y="2684"/>
              <a:ext cx="350" cy="296"/>
            </a:xfrm>
            <a:prstGeom prst="ellipse">
              <a:avLst/>
            </a:prstGeom>
            <a:solidFill>
              <a:srgbClr val="0066FF"/>
            </a:solidFill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29734" name="Text Box 35"/>
            <p:cNvSpPr txBox="1">
              <a:spLocks noChangeArrowheads="1"/>
            </p:cNvSpPr>
            <p:nvPr/>
          </p:nvSpPr>
          <p:spPr bwMode="auto">
            <a:xfrm>
              <a:off x="3915" y="2707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1</a:t>
              </a:r>
            </a:p>
          </p:txBody>
        </p:sp>
      </p:grpSp>
      <p:sp>
        <p:nvSpPr>
          <p:cNvPr id="29706" name="Line 38"/>
          <p:cNvSpPr>
            <a:spLocks noChangeShapeType="1"/>
          </p:cNvSpPr>
          <p:nvPr/>
        </p:nvSpPr>
        <p:spPr bwMode="auto">
          <a:xfrm>
            <a:off x="4156075" y="1484313"/>
            <a:ext cx="0" cy="2952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9707" name="Text Box 45"/>
          <p:cNvSpPr txBox="1">
            <a:spLocks noChangeArrowheads="1"/>
          </p:cNvSpPr>
          <p:nvPr/>
        </p:nvSpPr>
        <p:spPr bwMode="auto">
          <a:xfrm>
            <a:off x="4500563" y="5876925"/>
            <a:ext cx="939800" cy="21431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n = x + y</a:t>
            </a:r>
          </a:p>
        </p:txBody>
      </p:sp>
      <p:sp>
        <p:nvSpPr>
          <p:cNvPr id="29708" name="Text Box 45"/>
          <p:cNvSpPr txBox="1">
            <a:spLocks noChangeArrowheads="1"/>
          </p:cNvSpPr>
          <p:nvPr/>
        </p:nvSpPr>
        <p:spPr bwMode="auto">
          <a:xfrm>
            <a:off x="4284663" y="1198563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x = 3</a:t>
            </a:r>
          </a:p>
        </p:txBody>
      </p:sp>
      <p:sp>
        <p:nvSpPr>
          <p:cNvPr id="29709" name="Text Box 45"/>
          <p:cNvSpPr txBox="1">
            <a:spLocks noChangeArrowheads="1"/>
          </p:cNvSpPr>
          <p:nvPr/>
        </p:nvSpPr>
        <p:spPr bwMode="auto">
          <a:xfrm>
            <a:off x="4284663" y="1916113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y = 3</a:t>
            </a:r>
          </a:p>
        </p:txBody>
      </p:sp>
      <p:sp>
        <p:nvSpPr>
          <p:cNvPr id="1262758" name="Text Box 45"/>
          <p:cNvSpPr txBox="1">
            <a:spLocks noChangeArrowheads="1"/>
          </p:cNvSpPr>
          <p:nvPr/>
        </p:nvSpPr>
        <p:spPr bwMode="auto">
          <a:xfrm>
            <a:off x="4356100" y="1412875"/>
            <a:ext cx="939800" cy="21431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Def(x)</a:t>
            </a:r>
          </a:p>
        </p:txBody>
      </p:sp>
      <p:sp>
        <p:nvSpPr>
          <p:cNvPr id="1262759" name="Text Box 45"/>
          <p:cNvSpPr txBox="1">
            <a:spLocks noChangeArrowheads="1"/>
          </p:cNvSpPr>
          <p:nvPr/>
        </p:nvSpPr>
        <p:spPr bwMode="auto">
          <a:xfrm>
            <a:off x="4427538" y="2133600"/>
            <a:ext cx="939800" cy="21431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Def(y)</a:t>
            </a:r>
          </a:p>
        </p:txBody>
      </p:sp>
      <p:sp>
        <p:nvSpPr>
          <p:cNvPr id="1262762" name="Text Box 45"/>
          <p:cNvSpPr txBox="1">
            <a:spLocks noChangeArrowheads="1"/>
          </p:cNvSpPr>
          <p:nvPr/>
        </p:nvSpPr>
        <p:spPr bwMode="auto">
          <a:xfrm>
            <a:off x="2336800" y="364648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Def(x)</a:t>
            </a:r>
          </a:p>
        </p:txBody>
      </p:sp>
      <p:sp>
        <p:nvSpPr>
          <p:cNvPr id="1262763" name="Text Box 45"/>
          <p:cNvSpPr txBox="1">
            <a:spLocks noChangeArrowheads="1"/>
          </p:cNvSpPr>
          <p:nvPr/>
        </p:nvSpPr>
        <p:spPr bwMode="auto">
          <a:xfrm>
            <a:off x="2339975" y="386238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Use(y)</a:t>
            </a:r>
          </a:p>
        </p:txBody>
      </p:sp>
      <p:sp>
        <p:nvSpPr>
          <p:cNvPr id="1262764" name="Text Box 45"/>
          <p:cNvSpPr txBox="1">
            <a:spLocks noChangeArrowheads="1"/>
          </p:cNvSpPr>
          <p:nvPr/>
        </p:nvSpPr>
        <p:spPr bwMode="auto">
          <a:xfrm>
            <a:off x="5148263" y="616743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Use(y)</a:t>
            </a:r>
          </a:p>
        </p:txBody>
      </p:sp>
      <p:sp>
        <p:nvSpPr>
          <p:cNvPr id="1262765" name="Text Box 45"/>
          <p:cNvSpPr txBox="1">
            <a:spLocks noChangeArrowheads="1"/>
          </p:cNvSpPr>
          <p:nvPr/>
        </p:nvSpPr>
        <p:spPr bwMode="auto">
          <a:xfrm>
            <a:off x="4427538" y="616743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Use(x)</a:t>
            </a:r>
          </a:p>
        </p:txBody>
      </p:sp>
      <p:sp>
        <p:nvSpPr>
          <p:cNvPr id="1262766" name="Text Box 45"/>
          <p:cNvSpPr txBox="1">
            <a:spLocks noChangeArrowheads="1"/>
          </p:cNvSpPr>
          <p:nvPr/>
        </p:nvSpPr>
        <p:spPr bwMode="auto">
          <a:xfrm>
            <a:off x="2411413" y="537368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Use(x)</a:t>
            </a:r>
          </a:p>
        </p:txBody>
      </p:sp>
      <p:sp>
        <p:nvSpPr>
          <p:cNvPr id="1262767" name="Text Box 45"/>
          <p:cNvSpPr txBox="1">
            <a:spLocks noChangeArrowheads="1"/>
          </p:cNvSpPr>
          <p:nvPr/>
        </p:nvSpPr>
        <p:spPr bwMode="auto">
          <a:xfrm>
            <a:off x="2411413" y="515778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Def(y)</a:t>
            </a:r>
          </a:p>
        </p:txBody>
      </p:sp>
      <p:sp>
        <p:nvSpPr>
          <p:cNvPr id="1262768" name="Text Box 176"/>
          <p:cNvSpPr txBox="1">
            <a:spLocks noChangeArrowheads="1"/>
          </p:cNvSpPr>
          <p:nvPr/>
        </p:nvSpPr>
        <p:spPr bwMode="auto">
          <a:xfrm>
            <a:off x="6208713" y="1600200"/>
            <a:ext cx="2659062" cy="13144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Annotate program with</a:t>
            </a:r>
            <a:br>
              <a:rPr lang="en-US"/>
            </a:br>
            <a:r>
              <a:rPr lang="en-US"/>
              <a:t>locations where variables</a:t>
            </a:r>
            <a:br>
              <a:rPr lang="en-US"/>
            </a:br>
            <a:r>
              <a:rPr lang="en-US"/>
              <a:t>are </a:t>
            </a:r>
            <a:r>
              <a:rPr lang="en-US" i="1"/>
              <a:t>defined</a:t>
            </a:r>
            <a:r>
              <a:rPr lang="en-US"/>
              <a:t> and </a:t>
            </a:r>
            <a:r>
              <a:rPr lang="en-US" i="1"/>
              <a:t>used</a:t>
            </a:r>
            <a:r>
              <a:rPr lang="en-US"/>
              <a:t/>
            </a:r>
            <a:br>
              <a:rPr lang="en-US"/>
            </a:br>
            <a:r>
              <a:rPr lang="en-US"/>
              <a:t>(very basic static</a:t>
            </a:r>
            <a:br>
              <a:rPr lang="en-US"/>
            </a:br>
            <a:r>
              <a:rPr lang="en-US"/>
              <a:t>analysis)</a:t>
            </a:r>
          </a:p>
        </p:txBody>
      </p:sp>
      <p:sp>
        <p:nvSpPr>
          <p:cNvPr id="1262769" name="Text Box 177"/>
          <p:cNvSpPr txBox="1">
            <a:spLocks noChangeArrowheads="1"/>
          </p:cNvSpPr>
          <p:nvPr/>
        </p:nvSpPr>
        <p:spPr bwMode="auto">
          <a:xfrm>
            <a:off x="5508625" y="2997200"/>
            <a:ext cx="3165475" cy="155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 dirty="0"/>
              <a:t>Def-use pair </a:t>
            </a:r>
            <a:r>
              <a:rPr lang="en-US" dirty="0"/>
              <a:t>coverage requires</a:t>
            </a:r>
            <a:br>
              <a:rPr lang="en-US" dirty="0"/>
            </a:br>
            <a:r>
              <a:rPr lang="en-US" dirty="0"/>
              <a:t>executing all possible </a:t>
            </a:r>
            <a:r>
              <a:rPr lang="en-US" i="1" dirty="0"/>
              <a:t>pairs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of nodes where a variable is</a:t>
            </a:r>
            <a:br>
              <a:rPr lang="en-US" dirty="0"/>
            </a:br>
            <a:r>
              <a:rPr lang="en-US" dirty="0"/>
              <a:t>first </a:t>
            </a:r>
            <a:r>
              <a:rPr lang="en-US" i="1" dirty="0"/>
              <a:t>defined</a:t>
            </a:r>
            <a:r>
              <a:rPr lang="en-US" dirty="0"/>
              <a:t> and then </a:t>
            </a:r>
            <a:r>
              <a:rPr lang="en-US" i="1" dirty="0"/>
              <a:t>used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without any intervening</a:t>
            </a: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re-definitions</a:t>
            </a:r>
          </a:p>
        </p:txBody>
      </p:sp>
      <p:sp>
        <p:nvSpPr>
          <p:cNvPr id="1262770" name="Text Box 178"/>
          <p:cNvSpPr txBox="1">
            <a:spLocks noChangeArrowheads="1"/>
          </p:cNvSpPr>
          <p:nvPr/>
        </p:nvSpPr>
        <p:spPr bwMode="auto">
          <a:xfrm>
            <a:off x="5651500" y="4724400"/>
            <a:ext cx="3303588" cy="8255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E.g., this path covers the pair</a:t>
            </a:r>
            <a:br>
              <a:rPr lang="en-US"/>
            </a:br>
            <a:r>
              <a:rPr lang="en-US"/>
              <a:t>where x is defined at 1 and used</a:t>
            </a:r>
            <a:br>
              <a:rPr lang="en-US"/>
            </a:br>
            <a:r>
              <a:rPr lang="en-US"/>
              <a:t>at 7:   1 2 3 5 6 7</a:t>
            </a:r>
          </a:p>
        </p:txBody>
      </p:sp>
      <p:sp>
        <p:nvSpPr>
          <p:cNvPr id="1262771" name="Text Box 179"/>
          <p:cNvSpPr txBox="1">
            <a:spLocks noChangeArrowheads="1"/>
          </p:cNvSpPr>
          <p:nvPr/>
        </p:nvSpPr>
        <p:spPr bwMode="auto">
          <a:xfrm>
            <a:off x="6300788" y="5734050"/>
            <a:ext cx="2511425" cy="581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But this path does NOT:</a:t>
            </a:r>
            <a:br>
              <a:rPr lang="en-US"/>
            </a:br>
            <a:r>
              <a:rPr lang="en-US"/>
              <a:t>1 2 3 </a:t>
            </a:r>
            <a:r>
              <a:rPr lang="en-US">
                <a:solidFill>
                  <a:schemeClr val="hlink"/>
                </a:solidFill>
              </a:rPr>
              <a:t>4</a:t>
            </a:r>
            <a:r>
              <a:rPr lang="en-US"/>
              <a:t> 5 6 7</a:t>
            </a:r>
          </a:p>
        </p:txBody>
      </p:sp>
      <p:sp>
        <p:nvSpPr>
          <p:cNvPr id="1262772" name="Rectangle 180"/>
          <p:cNvSpPr>
            <a:spLocks noChangeArrowheads="1"/>
          </p:cNvSpPr>
          <p:nvPr/>
        </p:nvSpPr>
        <p:spPr bwMode="auto">
          <a:xfrm>
            <a:off x="4284663" y="1052513"/>
            <a:ext cx="1150937" cy="647700"/>
          </a:xfrm>
          <a:prstGeom prst="rect">
            <a:avLst/>
          </a:prstGeom>
          <a:noFill/>
          <a:ln w="22225" algn="ctr">
            <a:solidFill>
              <a:schemeClr val="hlink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62773" name="Rectangle 181"/>
          <p:cNvSpPr>
            <a:spLocks noChangeArrowheads="1"/>
          </p:cNvSpPr>
          <p:nvPr/>
        </p:nvSpPr>
        <p:spPr bwMode="auto">
          <a:xfrm>
            <a:off x="4427538" y="5805488"/>
            <a:ext cx="1584325" cy="647700"/>
          </a:xfrm>
          <a:prstGeom prst="rect">
            <a:avLst/>
          </a:prstGeom>
          <a:noFill/>
          <a:ln w="22225" algn="ctr">
            <a:solidFill>
              <a:schemeClr val="hlink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62774" name="Rectangle 182"/>
          <p:cNvSpPr>
            <a:spLocks noChangeArrowheads="1"/>
          </p:cNvSpPr>
          <p:nvPr/>
        </p:nvSpPr>
        <p:spPr bwMode="auto">
          <a:xfrm>
            <a:off x="2266950" y="3213100"/>
            <a:ext cx="1223963" cy="936625"/>
          </a:xfrm>
          <a:prstGeom prst="rect">
            <a:avLst/>
          </a:prstGeom>
          <a:noFill/>
          <a:ln w="22225" algn="ctr">
            <a:solidFill>
              <a:schemeClr val="hlink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62775" name="Text Box 183"/>
          <p:cNvSpPr txBox="1">
            <a:spLocks noChangeArrowheads="1"/>
          </p:cNvSpPr>
          <p:nvPr/>
        </p:nvSpPr>
        <p:spPr bwMode="auto">
          <a:xfrm>
            <a:off x="466725" y="5734050"/>
            <a:ext cx="3008313" cy="581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May be many pairs,</a:t>
            </a:r>
            <a:br>
              <a:rPr lang="en-US"/>
            </a:br>
            <a:r>
              <a:rPr lang="en-US"/>
              <a:t>some not actually executable</a:t>
            </a:r>
          </a:p>
        </p:txBody>
      </p:sp>
      <p:sp>
        <p:nvSpPr>
          <p:cNvPr id="1262777" name="Line 185"/>
          <p:cNvSpPr>
            <a:spLocks noChangeShapeType="1"/>
          </p:cNvSpPr>
          <p:nvPr/>
        </p:nvSpPr>
        <p:spPr bwMode="auto">
          <a:xfrm flipH="1">
            <a:off x="3059113" y="1557338"/>
            <a:ext cx="1800225" cy="3743325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78" name="Line 186"/>
          <p:cNvSpPr>
            <a:spLocks noChangeShapeType="1"/>
          </p:cNvSpPr>
          <p:nvPr/>
        </p:nvSpPr>
        <p:spPr bwMode="auto">
          <a:xfrm flipH="1">
            <a:off x="3059113" y="2420938"/>
            <a:ext cx="1800225" cy="15128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79" name="Line 187"/>
          <p:cNvSpPr>
            <a:spLocks noChangeShapeType="1"/>
          </p:cNvSpPr>
          <p:nvPr/>
        </p:nvSpPr>
        <p:spPr bwMode="auto">
          <a:xfrm>
            <a:off x="4932363" y="2420938"/>
            <a:ext cx="719137" cy="36718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80" name="Line 188"/>
          <p:cNvSpPr>
            <a:spLocks noChangeShapeType="1"/>
          </p:cNvSpPr>
          <p:nvPr/>
        </p:nvSpPr>
        <p:spPr bwMode="auto">
          <a:xfrm>
            <a:off x="4859338" y="1557338"/>
            <a:ext cx="73025" cy="45354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81" name="Line 189"/>
          <p:cNvSpPr>
            <a:spLocks noChangeShapeType="1"/>
          </p:cNvSpPr>
          <p:nvPr/>
        </p:nvSpPr>
        <p:spPr bwMode="auto">
          <a:xfrm flipH="1">
            <a:off x="2916238" y="3716338"/>
            <a:ext cx="215900" cy="1657350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82" name="Line 190"/>
          <p:cNvSpPr>
            <a:spLocks noChangeShapeType="1"/>
          </p:cNvSpPr>
          <p:nvPr/>
        </p:nvSpPr>
        <p:spPr bwMode="auto">
          <a:xfrm>
            <a:off x="3132138" y="3716338"/>
            <a:ext cx="1655762" cy="23764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83" name="Line 191"/>
          <p:cNvSpPr>
            <a:spLocks noChangeShapeType="1"/>
          </p:cNvSpPr>
          <p:nvPr/>
        </p:nvSpPr>
        <p:spPr bwMode="auto">
          <a:xfrm>
            <a:off x="3203575" y="5300663"/>
            <a:ext cx="2592388" cy="8651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3552618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2758" grpId="0"/>
      <p:bldP spid="1262759" grpId="0"/>
      <p:bldP spid="1262762" grpId="0"/>
      <p:bldP spid="1262763" grpId="0"/>
      <p:bldP spid="1262764" grpId="0"/>
      <p:bldP spid="1262765" grpId="0"/>
      <p:bldP spid="1262766" grpId="0"/>
      <p:bldP spid="1262767" grpId="0"/>
      <p:bldP spid="1262768" grpId="0"/>
      <p:bldP spid="1262768" grpId="1"/>
      <p:bldP spid="1262769" grpId="0"/>
      <p:bldP spid="1262769" grpId="1"/>
      <p:bldP spid="1262770" grpId="0"/>
      <p:bldP spid="1262770" grpId="1"/>
      <p:bldP spid="1262771" grpId="0"/>
      <p:bldP spid="1262771" grpId="1"/>
      <p:bldP spid="1262772" grpId="0" animBg="1"/>
      <p:bldP spid="1262772" grpId="1" animBg="1"/>
      <p:bldP spid="1262773" grpId="0" animBg="1"/>
      <p:bldP spid="1262773" grpId="1" animBg="1"/>
      <p:bldP spid="1262774" grpId="0" animBg="1"/>
      <p:bldP spid="1262774" grpId="1" animBg="1"/>
      <p:bldP spid="1262775" grpId="0"/>
      <p:bldP spid="1262777" grpId="0" animBg="1"/>
      <p:bldP spid="1262778" grpId="0" animBg="1"/>
      <p:bldP spid="1262779" grpId="0" animBg="1"/>
      <p:bldP spid="1262780" grpId="0" animBg="1"/>
      <p:bldP spid="1262781" grpId="0" animBg="1"/>
      <p:bldP spid="1262782" grpId="0" animBg="1"/>
      <p:bldP spid="126278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Logic Coverage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30428" name="Text Box 28"/>
          <p:cNvSpPr txBox="1">
            <a:spLocks noChangeArrowheads="1"/>
          </p:cNvSpPr>
          <p:nvPr/>
        </p:nvSpPr>
        <p:spPr bwMode="auto">
          <a:xfrm>
            <a:off x="611188" y="3860800"/>
            <a:ext cx="3384550" cy="1628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if (((a&gt;b) || G)) &amp;&amp; (x &lt; y))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</p:txBody>
      </p:sp>
      <p:grpSp>
        <p:nvGrpSpPr>
          <p:cNvPr id="3" name="Group 30"/>
          <p:cNvGrpSpPr>
            <a:grpSpLocks/>
          </p:cNvGrpSpPr>
          <p:nvPr/>
        </p:nvGrpSpPr>
        <p:grpSpPr bwMode="auto">
          <a:xfrm>
            <a:off x="6191250" y="3236913"/>
            <a:ext cx="555625" cy="469900"/>
            <a:chOff x="4738" y="2684"/>
            <a:chExt cx="350" cy="296"/>
          </a:xfrm>
        </p:grpSpPr>
        <p:sp>
          <p:nvSpPr>
            <p:cNvPr id="30743" name="Oval 31"/>
            <p:cNvSpPr>
              <a:spLocks noChangeArrowheads="1"/>
            </p:cNvSpPr>
            <p:nvPr/>
          </p:nvSpPr>
          <p:spPr bwMode="auto">
            <a:xfrm>
              <a:off x="4738" y="2684"/>
              <a:ext cx="350" cy="296"/>
            </a:xfrm>
            <a:prstGeom prst="ellipse">
              <a:avLst/>
            </a:prstGeom>
            <a:solidFill>
              <a:srgbClr val="0066FF"/>
            </a:solidFill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30744" name="Text Box 32"/>
            <p:cNvSpPr txBox="1">
              <a:spLocks noChangeArrowheads="1"/>
            </p:cNvSpPr>
            <p:nvPr/>
          </p:nvSpPr>
          <p:spPr bwMode="auto">
            <a:xfrm>
              <a:off x="4815" y="2707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3</a:t>
              </a:r>
            </a:p>
          </p:txBody>
        </p:sp>
      </p:grpSp>
      <p:grpSp>
        <p:nvGrpSpPr>
          <p:cNvPr id="4" name="Group 33"/>
          <p:cNvGrpSpPr>
            <a:grpSpLocks/>
          </p:cNvGrpSpPr>
          <p:nvPr/>
        </p:nvGrpSpPr>
        <p:grpSpPr bwMode="auto">
          <a:xfrm>
            <a:off x="6191250" y="1690688"/>
            <a:ext cx="555625" cy="469900"/>
            <a:chOff x="3838" y="2684"/>
            <a:chExt cx="350" cy="296"/>
          </a:xfrm>
        </p:grpSpPr>
        <p:sp>
          <p:nvSpPr>
            <p:cNvPr id="30741" name="Oval 34"/>
            <p:cNvSpPr>
              <a:spLocks noChangeArrowheads="1"/>
            </p:cNvSpPr>
            <p:nvPr/>
          </p:nvSpPr>
          <p:spPr bwMode="auto">
            <a:xfrm>
              <a:off x="3838" y="2684"/>
              <a:ext cx="350" cy="296"/>
            </a:xfrm>
            <a:prstGeom prst="ellipse">
              <a:avLst/>
            </a:prstGeom>
            <a:solidFill>
              <a:srgbClr val="0066FF"/>
            </a:solidFill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30742" name="Text Box 35"/>
            <p:cNvSpPr txBox="1">
              <a:spLocks noChangeArrowheads="1"/>
            </p:cNvSpPr>
            <p:nvPr/>
          </p:nvSpPr>
          <p:spPr bwMode="auto">
            <a:xfrm>
              <a:off x="3915" y="2707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1</a:t>
              </a:r>
            </a:p>
          </p:txBody>
        </p:sp>
      </p:grpSp>
      <p:sp>
        <p:nvSpPr>
          <p:cNvPr id="1259557" name="Line 36"/>
          <p:cNvSpPr>
            <a:spLocks noChangeShapeType="1"/>
          </p:cNvSpPr>
          <p:nvPr/>
        </p:nvSpPr>
        <p:spPr bwMode="auto">
          <a:xfrm flipV="1">
            <a:off x="6067425" y="2143125"/>
            <a:ext cx="307975" cy="3730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arrow" w="med" len="med"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259558" name="Line 37"/>
          <p:cNvSpPr>
            <a:spLocks noChangeShapeType="1"/>
          </p:cNvSpPr>
          <p:nvPr/>
        </p:nvSpPr>
        <p:spPr bwMode="auto">
          <a:xfrm>
            <a:off x="6080125" y="2895600"/>
            <a:ext cx="231775" cy="3571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59559" name="Line 38"/>
          <p:cNvSpPr>
            <a:spLocks noChangeShapeType="1"/>
          </p:cNvSpPr>
          <p:nvPr/>
        </p:nvSpPr>
        <p:spPr bwMode="auto">
          <a:xfrm>
            <a:off x="6469063" y="1382713"/>
            <a:ext cx="0" cy="2952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arrow" w="med" len="med"/>
          </a:ln>
        </p:spPr>
        <p:txBody>
          <a:bodyPr/>
          <a:lstStyle/>
          <a:p>
            <a:endParaRPr lang="en-US"/>
          </a:p>
        </p:txBody>
      </p:sp>
      <p:grpSp>
        <p:nvGrpSpPr>
          <p:cNvPr id="5" name="Group 39"/>
          <p:cNvGrpSpPr>
            <a:grpSpLocks/>
          </p:cNvGrpSpPr>
          <p:nvPr/>
        </p:nvGrpSpPr>
        <p:grpSpPr bwMode="auto">
          <a:xfrm>
            <a:off x="5611813" y="2463800"/>
            <a:ext cx="555625" cy="469900"/>
            <a:chOff x="4288" y="1746"/>
            <a:chExt cx="350" cy="296"/>
          </a:xfrm>
        </p:grpSpPr>
        <p:sp>
          <p:nvSpPr>
            <p:cNvPr id="30739" name="Oval 40"/>
            <p:cNvSpPr>
              <a:spLocks noChangeArrowheads="1"/>
            </p:cNvSpPr>
            <p:nvPr/>
          </p:nvSpPr>
          <p:spPr bwMode="auto">
            <a:xfrm>
              <a:off x="4288" y="1746"/>
              <a:ext cx="350" cy="296"/>
            </a:xfrm>
            <a:prstGeom prst="ellipse">
              <a:avLst/>
            </a:prstGeom>
            <a:solidFill>
              <a:srgbClr val="0066FF"/>
            </a:solidFill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30740" name="Text Box 41"/>
            <p:cNvSpPr txBox="1">
              <a:spLocks noChangeArrowheads="1"/>
            </p:cNvSpPr>
            <p:nvPr/>
          </p:nvSpPr>
          <p:spPr bwMode="auto">
            <a:xfrm>
              <a:off x="4365" y="1769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algn="r"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2</a:t>
              </a:r>
            </a:p>
          </p:txBody>
        </p:sp>
      </p:grpSp>
      <p:sp>
        <p:nvSpPr>
          <p:cNvPr id="1259563" name="Line 42"/>
          <p:cNvSpPr>
            <a:spLocks noChangeShapeType="1"/>
          </p:cNvSpPr>
          <p:nvPr/>
        </p:nvSpPr>
        <p:spPr bwMode="auto">
          <a:xfrm>
            <a:off x="6467475" y="2179638"/>
            <a:ext cx="3175" cy="1041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59564" name="Text Box 43"/>
          <p:cNvSpPr txBox="1">
            <a:spLocks noChangeArrowheads="1"/>
          </p:cNvSpPr>
          <p:nvPr/>
        </p:nvSpPr>
        <p:spPr bwMode="auto">
          <a:xfrm>
            <a:off x="6443663" y="2420938"/>
            <a:ext cx="2627312" cy="33655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/>
            <a:r>
              <a:rPr lang="en-US">
                <a:latin typeface="Times New Roman" pitchFamily="18" charset="0"/>
              </a:rPr>
              <a:t> ((a &lt;= b) &amp;&amp; !G) || (x &gt;= y)</a:t>
            </a:r>
          </a:p>
        </p:txBody>
      </p:sp>
      <p:sp>
        <p:nvSpPr>
          <p:cNvPr id="1259565" name="Text Box 44"/>
          <p:cNvSpPr txBox="1">
            <a:spLocks noChangeArrowheads="1"/>
          </p:cNvSpPr>
          <p:nvPr/>
        </p:nvSpPr>
        <p:spPr bwMode="auto">
          <a:xfrm>
            <a:off x="3851275" y="2060575"/>
            <a:ext cx="2498725" cy="33655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/>
            <a:r>
              <a:rPr lang="en-US"/>
              <a:t>((a&gt;b) || G)) &amp;&amp; (x &lt; y)</a:t>
            </a:r>
          </a:p>
        </p:txBody>
      </p:sp>
      <p:sp>
        <p:nvSpPr>
          <p:cNvPr id="1259566" name="Text Box 45"/>
          <p:cNvSpPr txBox="1">
            <a:spLocks noChangeArrowheads="1"/>
          </p:cNvSpPr>
          <p:nvPr/>
        </p:nvSpPr>
        <p:spPr bwMode="auto">
          <a:xfrm>
            <a:off x="4730750" y="2473325"/>
            <a:ext cx="939800" cy="45878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y = 0</a:t>
            </a:r>
          </a:p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x = x + 1</a:t>
            </a:r>
          </a:p>
        </p:txBody>
      </p:sp>
      <p:sp>
        <p:nvSpPr>
          <p:cNvPr id="2" name="Text Box 28"/>
          <p:cNvSpPr txBox="1">
            <a:spLocks noChangeArrowheads="1"/>
          </p:cNvSpPr>
          <p:nvPr/>
        </p:nvSpPr>
        <p:spPr bwMode="auto">
          <a:xfrm>
            <a:off x="395288" y="1628775"/>
            <a:ext cx="1577975" cy="1628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}</a:t>
            </a:r>
          </a:p>
        </p:txBody>
      </p:sp>
      <p:sp>
        <p:nvSpPr>
          <p:cNvPr id="1259575" name="Text Box 55"/>
          <p:cNvSpPr txBox="1">
            <a:spLocks noChangeArrowheads="1"/>
          </p:cNvSpPr>
          <p:nvPr/>
        </p:nvSpPr>
        <p:spPr bwMode="auto">
          <a:xfrm>
            <a:off x="303213" y="1239838"/>
            <a:ext cx="200660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What if, instead of:</a:t>
            </a:r>
          </a:p>
        </p:txBody>
      </p:sp>
      <p:sp>
        <p:nvSpPr>
          <p:cNvPr id="1259576" name="Text Box 56"/>
          <p:cNvSpPr txBox="1">
            <a:spLocks noChangeArrowheads="1"/>
          </p:cNvSpPr>
          <p:nvPr/>
        </p:nvSpPr>
        <p:spPr bwMode="auto">
          <a:xfrm>
            <a:off x="808038" y="3328988"/>
            <a:ext cx="1042987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we have:</a:t>
            </a:r>
          </a:p>
        </p:txBody>
      </p:sp>
      <p:sp>
        <p:nvSpPr>
          <p:cNvPr id="1259577" name="Text Box 57"/>
          <p:cNvSpPr txBox="1">
            <a:spLocks noChangeArrowheads="1"/>
          </p:cNvSpPr>
          <p:nvPr/>
        </p:nvSpPr>
        <p:spPr bwMode="auto">
          <a:xfrm>
            <a:off x="4211638" y="3860800"/>
            <a:ext cx="4692650" cy="2530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Now, branch coverage will guarantee</a:t>
            </a:r>
            <a:br>
              <a:rPr lang="en-US" sz="2000"/>
            </a:br>
            <a:r>
              <a:rPr lang="en-US" sz="2000"/>
              <a:t>that we cover all the edges, but does</a:t>
            </a:r>
            <a:br>
              <a:rPr lang="en-US" sz="2000"/>
            </a:br>
            <a:r>
              <a:rPr lang="en-US" sz="2000"/>
              <a:t>not guarantee we will do so for all</a:t>
            </a:r>
            <a:br>
              <a:rPr lang="en-US" sz="2000"/>
            </a:br>
            <a:r>
              <a:rPr lang="en-US" sz="2000"/>
              <a:t>the </a:t>
            </a:r>
            <a:r>
              <a:rPr lang="en-US" sz="2000" i="1"/>
              <a:t>different logical reasons</a:t>
            </a:r>
          </a:p>
          <a:p>
            <a:endParaRPr lang="en-US" sz="2000" i="1"/>
          </a:p>
          <a:p>
            <a:r>
              <a:rPr lang="en-US" sz="2000"/>
              <a:t>We want to test the logic of the guard</a:t>
            </a:r>
            <a:br>
              <a:rPr lang="en-US" sz="2000"/>
            </a:br>
            <a:r>
              <a:rPr lang="en-US" sz="2000"/>
              <a:t>of the if statement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483330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428" grpId="0" animBg="1"/>
      <p:bldP spid="1259557" grpId="0" animBg="1"/>
      <p:bldP spid="1259558" grpId="0" animBg="1"/>
      <p:bldP spid="1259559" grpId="0" animBg="1"/>
      <p:bldP spid="1259563" grpId="0" animBg="1"/>
      <p:bldP spid="1259564" grpId="0"/>
      <p:bldP spid="1259565" grpId="0"/>
      <p:bldP spid="1259566" grpId="0"/>
      <p:bldP spid="2" grpId="0" animBg="1"/>
      <p:bldP spid="1259575" grpId="0"/>
      <p:bldP spid="1259576" grpId="0"/>
      <p:bldP spid="125957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5"/>
          <p:cNvSpPr txBox="1">
            <a:spLocks noGrp="1"/>
          </p:cNvSpPr>
          <p:nvPr/>
        </p:nvSpPr>
        <p:spPr bwMode="auto">
          <a:xfrm>
            <a:off x="7194550" y="6405563"/>
            <a:ext cx="19050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 anchor="ctr"/>
          <a:lstStyle/>
          <a:p>
            <a:pPr algn="r" eaLnBrk="0" hangingPunct="0">
              <a:spcBef>
                <a:spcPct val="0"/>
              </a:spcBef>
            </a:pPr>
            <a:fld id="{C811A44B-F63B-45AB-8FBF-85E23A51844D}" type="slidenum">
              <a:rPr lang="en-US" sz="900" b="0">
                <a:latin typeface="Times New Roman" pitchFamily="18" charset="0"/>
              </a:rPr>
              <a:pPr algn="r" eaLnBrk="0" hangingPunct="0">
                <a:spcBef>
                  <a:spcPct val="0"/>
                </a:spcBef>
              </a:pPr>
              <a:t>9</a:t>
            </a:fld>
            <a:endParaRPr lang="en-US" sz="900" b="0">
              <a:latin typeface="Times New Roman" pitchFamily="18" charset="0"/>
            </a:endParaRPr>
          </a:p>
        </p:txBody>
      </p:sp>
      <p:sp>
        <p:nvSpPr>
          <p:cNvPr id="31747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 lIns="92075" tIns="46038" rIns="92075" bIns="46038"/>
          <a:lstStyle/>
          <a:p>
            <a:pPr eaLnBrk="1" hangingPunct="1"/>
            <a:r>
              <a:rPr lang="en-US" smtClean="0"/>
              <a:t>Active Clause Coverage</a:t>
            </a:r>
          </a:p>
        </p:txBody>
      </p:sp>
      <p:sp>
        <p:nvSpPr>
          <p:cNvPr id="31748" name="Text Box 3"/>
          <p:cNvSpPr txBox="1">
            <a:spLocks noChangeArrowheads="1"/>
          </p:cNvSpPr>
          <p:nvPr/>
        </p:nvSpPr>
        <p:spPr bwMode="auto">
          <a:xfrm>
            <a:off x="2133600" y="1363663"/>
            <a:ext cx="6326188" cy="20431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3200" i="1">
                <a:latin typeface="Helvetica" pitchFamily="34" charset="0"/>
              </a:rPr>
              <a:t>( (a &gt; b) or G ) and (x &lt; y)</a:t>
            </a:r>
          </a:p>
          <a:p>
            <a:pPr eaLnBrk="0" hangingPunct="0"/>
            <a:r>
              <a:rPr lang="en-US" sz="3200">
                <a:latin typeface="Helvetica" pitchFamily="34" charset="0"/>
              </a:rPr>
              <a:t>1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T</a:t>
            </a:r>
            <a:r>
              <a:rPr lang="en-US" sz="3200">
                <a:latin typeface="Helvetica" pitchFamily="34" charset="0"/>
              </a:rPr>
              <a:t>          F               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T</a:t>
            </a:r>
          </a:p>
          <a:p>
            <a:pPr eaLnBrk="0" hangingPunct="0"/>
            <a:r>
              <a:rPr lang="en-US" sz="3200">
                <a:latin typeface="Helvetica" pitchFamily="34" charset="0"/>
              </a:rPr>
              <a:t>2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F</a:t>
            </a:r>
            <a:r>
              <a:rPr lang="en-US" sz="3200">
                <a:latin typeface="Helvetica" pitchFamily="34" charset="0"/>
              </a:rPr>
              <a:t>          F               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F</a:t>
            </a:r>
          </a:p>
        </p:txBody>
      </p:sp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6659563" y="3068638"/>
            <a:ext cx="2484437" cy="1446212"/>
            <a:chOff x="4195" y="1933"/>
            <a:chExt cx="1565" cy="911"/>
          </a:xfrm>
        </p:grpSpPr>
        <p:sp>
          <p:nvSpPr>
            <p:cNvPr id="31757" name="Freeform 6"/>
            <p:cNvSpPr>
              <a:spLocks/>
            </p:cNvSpPr>
            <p:nvPr/>
          </p:nvSpPr>
          <p:spPr bwMode="auto">
            <a:xfrm>
              <a:off x="4195" y="1933"/>
              <a:ext cx="726" cy="911"/>
            </a:xfrm>
            <a:custGeom>
              <a:avLst/>
              <a:gdLst>
                <a:gd name="T0" fmla="*/ 0 w 334"/>
                <a:gd name="T1" fmla="*/ 0 h 911"/>
                <a:gd name="T2" fmla="*/ 1006 w 334"/>
                <a:gd name="T3" fmla="*/ 192 h 911"/>
                <a:gd name="T4" fmla="*/ 1578 w 334"/>
                <a:gd name="T5" fmla="*/ 477 h 911"/>
                <a:gd name="T6" fmla="*/ 1006 w 334"/>
                <a:gd name="T7" fmla="*/ 768 h 911"/>
                <a:gd name="T8" fmla="*/ 33 w 334"/>
                <a:gd name="T9" fmla="*/ 911 h 91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4"/>
                <a:gd name="T16" fmla="*/ 0 h 911"/>
                <a:gd name="T17" fmla="*/ 334 w 334"/>
                <a:gd name="T18" fmla="*/ 911 h 91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4" h="911">
                  <a:moveTo>
                    <a:pt x="0" y="0"/>
                  </a:moveTo>
                  <a:cubicBezTo>
                    <a:pt x="36" y="32"/>
                    <a:pt x="157" y="113"/>
                    <a:pt x="213" y="192"/>
                  </a:cubicBezTo>
                  <a:cubicBezTo>
                    <a:pt x="269" y="271"/>
                    <a:pt x="334" y="381"/>
                    <a:pt x="334" y="477"/>
                  </a:cubicBezTo>
                  <a:cubicBezTo>
                    <a:pt x="334" y="573"/>
                    <a:pt x="267" y="696"/>
                    <a:pt x="213" y="768"/>
                  </a:cubicBezTo>
                  <a:cubicBezTo>
                    <a:pt x="159" y="840"/>
                    <a:pt x="50" y="881"/>
                    <a:pt x="7" y="911"/>
                  </a:cubicBezTo>
                </a:path>
              </a:pathLst>
            </a:custGeom>
            <a:noFill/>
            <a:ln w="12700">
              <a:solidFill>
                <a:schemeClr val="hlink"/>
              </a:solidFill>
              <a:round/>
              <a:headEnd type="arrow" w="med" len="med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58" name="Text Box 7"/>
            <p:cNvSpPr txBox="1">
              <a:spLocks noChangeArrowheads="1"/>
            </p:cNvSpPr>
            <p:nvPr/>
          </p:nvSpPr>
          <p:spPr bwMode="auto">
            <a:xfrm>
              <a:off x="4999" y="2296"/>
              <a:ext cx="761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Times New Roman" pitchFamily="18" charset="0"/>
                </a:rPr>
                <a:t>duplicate</a:t>
              </a:r>
            </a:p>
          </p:txBody>
        </p:sp>
      </p:grpSp>
      <p:sp>
        <p:nvSpPr>
          <p:cNvPr id="185352" name="Text Box 8"/>
          <p:cNvSpPr txBox="1">
            <a:spLocks noChangeArrowheads="1"/>
          </p:cNvSpPr>
          <p:nvPr/>
        </p:nvSpPr>
        <p:spPr bwMode="auto">
          <a:xfrm>
            <a:off x="2133600" y="3573463"/>
            <a:ext cx="6543675" cy="13112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3200">
                <a:latin typeface="Helvetica" pitchFamily="34" charset="0"/>
              </a:rPr>
              <a:t>3    F      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T</a:t>
            </a:r>
            <a:r>
              <a:rPr lang="en-US" sz="3200">
                <a:latin typeface="Helvetica" pitchFamily="34" charset="0"/>
              </a:rPr>
              <a:t>               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T</a:t>
            </a:r>
          </a:p>
          <a:p>
            <a:pPr eaLnBrk="0" hangingPunct="0"/>
            <a:r>
              <a:rPr lang="en-US" sz="3200">
                <a:latin typeface="Helvetica" pitchFamily="34" charset="0"/>
              </a:rPr>
              <a:t>4    F      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F</a:t>
            </a:r>
            <a:r>
              <a:rPr lang="en-US" sz="3200">
                <a:latin typeface="Helvetica" pitchFamily="34" charset="0"/>
              </a:rPr>
              <a:t>               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F</a:t>
            </a:r>
          </a:p>
        </p:txBody>
      </p:sp>
      <p:sp>
        <p:nvSpPr>
          <p:cNvPr id="185353" name="Text Box 9"/>
          <p:cNvSpPr txBox="1">
            <a:spLocks noChangeArrowheads="1"/>
          </p:cNvSpPr>
          <p:nvPr/>
        </p:nvSpPr>
        <p:spPr bwMode="auto">
          <a:xfrm>
            <a:off x="2133600" y="5051425"/>
            <a:ext cx="6326188" cy="13112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3200">
                <a:latin typeface="Helvetica" pitchFamily="34" charset="0"/>
              </a:rPr>
              <a:t>5    T          T           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T</a:t>
            </a:r>
          </a:p>
          <a:p>
            <a:pPr eaLnBrk="0" hangingPunct="0"/>
            <a:r>
              <a:rPr lang="en-US" sz="3200">
                <a:latin typeface="Helvetica" pitchFamily="34" charset="0"/>
              </a:rPr>
              <a:t>6    T          T           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F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F</a:t>
            </a:r>
          </a:p>
        </p:txBody>
      </p:sp>
      <p:sp>
        <p:nvSpPr>
          <p:cNvPr id="185354" name="Text Box 10"/>
          <p:cNvSpPr txBox="1">
            <a:spLocks noChangeArrowheads="1"/>
          </p:cNvSpPr>
          <p:nvPr/>
        </p:nvSpPr>
        <p:spPr bwMode="auto">
          <a:xfrm>
            <a:off x="177800" y="2078038"/>
            <a:ext cx="1920875" cy="14652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1800" dirty="0">
                <a:latin typeface="Times New Roman" pitchFamily="18" charset="0"/>
              </a:rPr>
              <a:t>With these values for G and (x&lt;y), (a&gt;b) determines the value of the predicate</a:t>
            </a:r>
          </a:p>
        </p:txBody>
      </p:sp>
      <p:sp>
        <p:nvSpPr>
          <p:cNvPr id="31753" name="Line 15"/>
          <p:cNvSpPr>
            <a:spLocks noChangeShapeType="1"/>
          </p:cNvSpPr>
          <p:nvPr/>
        </p:nvSpPr>
        <p:spPr bwMode="auto">
          <a:xfrm>
            <a:off x="7092950" y="1557338"/>
            <a:ext cx="0" cy="4967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1754" name="Line 16"/>
          <p:cNvSpPr>
            <a:spLocks noChangeShapeType="1"/>
          </p:cNvSpPr>
          <p:nvPr/>
        </p:nvSpPr>
        <p:spPr bwMode="auto">
          <a:xfrm>
            <a:off x="2195513" y="2060575"/>
            <a:ext cx="66246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" name="Text Box 10"/>
          <p:cNvSpPr txBox="1">
            <a:spLocks noChangeArrowheads="1"/>
          </p:cNvSpPr>
          <p:nvPr/>
        </p:nvSpPr>
        <p:spPr bwMode="auto">
          <a:xfrm>
            <a:off x="203200" y="3573463"/>
            <a:ext cx="1920875" cy="17399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1800" dirty="0">
                <a:latin typeface="Times New Roman" pitchFamily="18" charset="0"/>
              </a:rPr>
              <a:t>With these values for (a&gt;b) and (x&lt;y), G determines the value of the predicate</a:t>
            </a:r>
          </a:p>
        </p:txBody>
      </p:sp>
      <p:sp>
        <p:nvSpPr>
          <p:cNvPr id="3" name="Text Box 10"/>
          <p:cNvSpPr txBox="1">
            <a:spLocks noChangeArrowheads="1"/>
          </p:cNvSpPr>
          <p:nvPr/>
        </p:nvSpPr>
        <p:spPr bwMode="auto">
          <a:xfrm>
            <a:off x="203200" y="4797425"/>
            <a:ext cx="1920875" cy="14652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1800" dirty="0">
                <a:latin typeface="Times New Roman" pitchFamily="18" charset="0"/>
              </a:rPr>
              <a:t>With these values for (a&gt;b) and G, (x&lt;y) determines the value of the predicate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2869159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5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52" grpId="0" autoUpdateAnimBg="0"/>
      <p:bldP spid="185353" grpId="0" autoUpdateAnimBg="0"/>
      <p:bldP spid="185354" grpId="0" animBg="1" autoUpdateAnimBg="0"/>
      <p:bldP spid="185354" grpId="1" animBg="1"/>
      <p:bldP spid="2" grpId="0" animBg="1" autoUpdateAnimBg="0"/>
      <p:bldP spid="2" grpId="1" animBg="1"/>
      <p:bldP spid="3" grpId="0" animBg="1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482"/>
  <p:tag name="DEFAULTHEIGHT" val="304"/>
  <p:tag name="MMPROD_NEXTUNIQUEID" val="10010"/>
  <p:tag name="MMPROD_UIDATA" val="&lt;database version=&quot;8.0&quot;&gt;&lt;object type=&quot;1&quot; unique_id=&quot;10001&quot;&gt;&lt;property id=&quot;20227&quot; value=&quot;C:\Users\Alex\Desktop\ecampus\Lesson6Coverage_Package.prpkg&quot;/&gt;&lt;object type=&quot;2&quot; unique_id=&quot;11398&quot;&gt;&lt;object type=&quot;3&quot; unique_id=&quot;13905&quot;&gt;&lt;property id=&quot;20148&quot; value=&quot;5&quot;/&gt;&lt;property id=&quot;20300&quot; value=&quot;Slide 1 - &amp;quot;Coverage&amp;quot;&quot;/&gt;&lt;property id=&quot;20307&quot; value=&quot;781&quot;/&gt;&lt;/object&gt;&lt;object type=&quot;3&quot; unique_id=&quot;13906&quot;&gt;&lt;property id=&quot;20148&quot; value=&quot;5&quot;/&gt;&lt;property id=&quot;20300&quot; value=&quot;Slide 3 - &amp;quot;Graph Coverage&amp;quot;&quot;/&gt;&lt;property id=&quot;20307&quot; value=&quot;782&quot;/&gt;&lt;/object&gt;&lt;object type=&quot;3&quot; unique_id=&quot;13907&quot;&gt;&lt;property id=&quot;20148&quot; value=&quot;5&quot;/&gt;&lt;property id=&quot;20300&quot; value=&quot;Slide 4 - &amp;quot;Statement/Basic Block Coverage&amp;quot;&quot;/&gt;&lt;property id=&quot;20307&quot; value=&quot;784&quot;/&gt;&lt;/object&gt;&lt;object type=&quot;3&quot; unique_id=&quot;13908&quot;&gt;&lt;property id=&quot;20148&quot; value=&quot;5&quot;/&gt;&lt;property id=&quot;20300&quot; value=&quot;Slide 5 - &amp;quot;Branch Coverage&amp;quot;&quot;/&gt;&lt;property id=&quot;20307&quot; value=&quot;785&quot;/&gt;&lt;/object&gt;&lt;object type=&quot;3&quot; unique_id=&quot;13909&quot;&gt;&lt;property id=&quot;20148&quot; value=&quot;5&quot;/&gt;&lt;property id=&quot;20300&quot; value=&quot;Slide 6 - &amp;quot;Path Coverage&amp;quot;&quot;/&gt;&lt;property id=&quot;20307&quot; value=&quot;786&quot;/&gt;&lt;/object&gt;&lt;object type=&quot;3&quot; unique_id=&quot;13910&quot;&gt;&lt;property id=&quot;20148&quot; value=&quot;5&quot;/&gt;&lt;property id=&quot;20300&quot; value=&quot;Slide 7 - &amp;quot;Data Flow (Def-Use) Coverage&amp;quot;&quot;/&gt;&lt;property id=&quot;20307&quot; value=&quot;787&quot;/&gt;&lt;/object&gt;&lt;object type=&quot;3&quot; unique_id=&quot;13911&quot;&gt;&lt;property id=&quot;20148&quot; value=&quot;5&quot;/&gt;&lt;property id=&quot;20300&quot; value=&quot;Slide 8 - &amp;quot;Logic Coverage&amp;quot;&quot;/&gt;&lt;property id=&quot;20307&quot; value=&quot;788&quot;/&gt;&lt;/object&gt;&lt;object type=&quot;3&quot; unique_id=&quot;13912&quot;&gt;&lt;property id=&quot;20148&quot; value=&quot;5&quot;/&gt;&lt;property id=&quot;20300&quot; value=&quot;Slide 9 - &amp;quot;Active Clause Coverage&amp;quot;&quot;/&gt;&lt;property id=&quot;20307&quot; value=&quot;789&quot;/&gt;&lt;/object&gt;&lt;object type=&quot;3&quot; unique_id=&quot;13913&quot;&gt;&lt;property id=&quot;20148&quot; value=&quot;5&quot;/&gt;&lt;property id=&quot;20300&quot; value=&quot;Slide 10 - &amp;quot;Input Domain Partitioning&amp;quot;&quot;/&gt;&lt;property id=&quot;20307&quot; value=&quot;790&quot;/&gt;&lt;/object&gt;&lt;object type=&quot;3&quot; unique_id=&quot;13915&quot;&gt;&lt;property id=&quot;20148&quot; value=&quot;5&quot;/&gt;&lt;property id=&quot;20300&quot; value=&quot;Slide 11 - &amp;quot;Syntax-Based Coverage&amp;quot;&quot;/&gt;&lt;property id=&quot;20307&quot; value=&quot;792&quot;/&gt;&lt;/object&gt;&lt;object type=&quot;3&quot; unique_id=&quot;13922&quot;&gt;&lt;property id=&quot;20148&quot; value=&quot;5&quot;/&gt;&lt;property id=&quot;20300&quot; value=&quot;Slide 12 - &amp;quot;Syntax-Based Coverage&amp;quot;&quot;/&gt;&lt;property id=&quot;20307&quot; value=&quot;799&quot;/&gt;&lt;/object&gt;&lt;object type=&quot;3&quot; unique_id=&quot;13963&quot;&gt;&lt;property id=&quot;20148&quot; value=&quot;5&quot;/&gt;&lt;property id=&quot;20300&quot; value=&quot;Slide 2 - &amp;quot;Need to Abstract Testing&amp;quot;&quot;/&gt;&lt;property id=&quot;20307&quot; value=&quot;800&quot;/&gt;&lt;/object&gt;&lt;/object&gt;&lt;object type=&quot;8&quot; unique_id=&quot;11510&quot;&gt;&lt;/object&gt;&lt;/object&gt;&lt;/database&gt;"/>
  <p:tag name="SECTOMILLISECCONVERTED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9,1518349534,C:\Users\Alex\Desktop\ecampus\Lesson6Coverage_pptx\Media.ppcx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10,1518349534,C:\Users\Alex\Desktop\ecampus\Lesson6Coverage_pptx\Media.ppcx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11,1518349534,C:\Users\Alex\Desktop\ecampus\Lesson6Coverage_pptx\Media.ppcx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12,1518349534,C:\Users\Alex\Desktop\ecampus\Lesson6Coverage_pptx\Media.ppcx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1,1518349534,C:\Users\Alex\Desktop\ecampus\Lesson6Coverage_pptx\Media.ppcx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2,1518349534,C:\Users\Alex\Desktop\ecampus\Lesson6Coverage_pptx\Media.ppcx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3,1518349534,C:\Users\Alex\Desktop\ecampus\Lesson6Coverage_pptx\Media.ppcx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4,1518349534,C:\Users\Alex\Desktop\ecampus\Lesson6Coverage_pptx\Media.ppcx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5,1518349534,C:\Users\Alex\Desktop\ecampus\Lesson6Coverage_pptx\Media.ppcx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6,1518349534,C:\Users\Alex\Desktop\ecampus\Lesson6Coverage_pptx\Media.ppcx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7,1518349534,C:\Users\Alex\Desktop\ecampus\Lesson6Coverage_pptx\Media.ppcx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8,1518349534,C:\Users\Alex\Desktop\ecampus\Lesson6Coverage_pptx\Media.ppcx"/>
</p:tagLst>
</file>

<file path=ppt/theme/theme1.xml><?xml version="1.0" encoding="utf-8"?>
<a:theme xmlns:a="http://schemas.openxmlformats.org/drawingml/2006/main" name="cmutemplate2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CC66"/>
      </a:accent1>
      <a:accent2>
        <a:srgbClr val="0000FF"/>
      </a:accent2>
      <a:accent3>
        <a:srgbClr val="FFFFFF"/>
      </a:accent3>
      <a:accent4>
        <a:srgbClr val="000000"/>
      </a:accent4>
      <a:accent5>
        <a:srgbClr val="FFE2B8"/>
      </a:accent5>
      <a:accent6>
        <a:srgbClr val="0000E7"/>
      </a:accent6>
      <a:hlink>
        <a:srgbClr val="CC0000"/>
      </a:hlink>
      <a:folHlink>
        <a:srgbClr val="C0C0C0"/>
      </a:folHlink>
    </a:clrScheme>
    <a:fontScheme name="cmutemplate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cmutemplate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mutemplate2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8">
        <a:dk1>
          <a:srgbClr val="000000"/>
        </a:dk1>
        <a:lt1>
          <a:srgbClr val="FFFFFF"/>
        </a:lt1>
        <a:dk2>
          <a:srgbClr val="002396"/>
        </a:dk2>
        <a:lt2>
          <a:srgbClr val="00FF64"/>
        </a:lt2>
        <a:accent1>
          <a:srgbClr val="DC0A00"/>
        </a:accent1>
        <a:accent2>
          <a:srgbClr val="00FFFF"/>
        </a:accent2>
        <a:accent3>
          <a:srgbClr val="AAACC9"/>
        </a:accent3>
        <a:accent4>
          <a:srgbClr val="DADADA"/>
        </a:accent4>
        <a:accent5>
          <a:srgbClr val="EBAAAA"/>
        </a:accent5>
        <a:accent6>
          <a:srgbClr val="00E7E7"/>
        </a:accent6>
        <a:hlink>
          <a:srgbClr val="E1E100"/>
        </a:hlink>
        <a:folHlink>
          <a:srgbClr val="FF963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iccad-c2hdl-2004</Template>
  <TotalTime>21009</TotalTime>
  <Words>929</Words>
  <Application>Microsoft Office PowerPoint</Application>
  <PresentationFormat>On-screen Show (4:3)</PresentationFormat>
  <Paragraphs>237</Paragraphs>
  <Slides>12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  <vt:variant>
        <vt:lpstr>Custom Shows</vt:lpstr>
      </vt:variant>
      <vt:variant>
        <vt:i4>2</vt:i4>
      </vt:variant>
    </vt:vector>
  </HeadingPairs>
  <TitlesOfParts>
    <vt:vector size="21" baseType="lpstr">
      <vt:lpstr>Arial</vt:lpstr>
      <vt:lpstr>SimSun</vt:lpstr>
      <vt:lpstr>Wingdings</vt:lpstr>
      <vt:lpstr>Helvetica</vt:lpstr>
      <vt:lpstr>Times New Roman</vt:lpstr>
      <vt:lpstr>Arial Black</vt:lpstr>
      <vt:lpstr>cmutemplate2</vt:lpstr>
      <vt:lpstr>Coverage</vt:lpstr>
      <vt:lpstr>Need to Abstract Testing</vt:lpstr>
      <vt:lpstr>Graph Coverage</vt:lpstr>
      <vt:lpstr>Statement/Basic Block Coverage</vt:lpstr>
      <vt:lpstr>Branch Coverage</vt:lpstr>
      <vt:lpstr>Path Coverage</vt:lpstr>
      <vt:lpstr>Data Flow (Def-Use) Coverage</vt:lpstr>
      <vt:lpstr>Logic Coverage</vt:lpstr>
      <vt:lpstr>Active Clause Coverage</vt:lpstr>
      <vt:lpstr>Input Domain Partitioning</vt:lpstr>
      <vt:lpstr>Syntax-Based Coverage</vt:lpstr>
      <vt:lpstr>Syntax-Based Coverage</vt:lpstr>
      <vt:lpstr>Custom Show 1</vt:lpstr>
      <vt:lpstr>Custom Show 2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</dc:creator>
  <cp:lastModifiedBy>Alex</cp:lastModifiedBy>
  <cp:revision>1145</cp:revision>
  <dcterms:created xsi:type="dcterms:W3CDTF">1601-01-01T00:00:00Z</dcterms:created>
  <dcterms:modified xsi:type="dcterms:W3CDTF">2013-02-12T18:37:45Z</dcterms:modified>
</cp:coreProperties>
</file>